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6.jpg" ContentType="image/jpg"/>
  <Override PartName="/ppt/media/image57.jpg" ContentType="image/jpg"/>
  <Override PartName="/ppt/media/image58.jpg" ContentType="image/jpg"/>
  <Override PartName="/ppt/media/image63.jpg" ContentType="image/jpg"/>
  <Override PartName="/ppt/media/image64.jpg" ContentType="image/jpg"/>
  <Override PartName="/ppt/media/image73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03" r:id="rId2"/>
    <p:sldId id="258" r:id="rId3"/>
    <p:sldId id="259" r:id="rId4"/>
    <p:sldId id="260" r:id="rId5"/>
    <p:sldId id="262" r:id="rId6"/>
    <p:sldId id="263" r:id="rId7"/>
    <p:sldId id="307" r:id="rId8"/>
    <p:sldId id="265" r:id="rId9"/>
    <p:sldId id="266" r:id="rId10"/>
    <p:sldId id="267" r:id="rId11"/>
    <p:sldId id="268" r:id="rId12"/>
    <p:sldId id="269" r:id="rId13"/>
    <p:sldId id="271" r:id="rId14"/>
    <p:sldId id="310" r:id="rId15"/>
    <p:sldId id="311" r:id="rId16"/>
    <p:sldId id="273" r:id="rId17"/>
    <p:sldId id="270" r:id="rId18"/>
    <p:sldId id="312" r:id="rId19"/>
    <p:sldId id="304" r:id="rId20"/>
    <p:sldId id="272" r:id="rId21"/>
    <p:sldId id="315" r:id="rId22"/>
    <p:sldId id="316" r:id="rId23"/>
    <p:sldId id="305" r:id="rId24"/>
    <p:sldId id="274" r:id="rId25"/>
    <p:sldId id="275" r:id="rId26"/>
    <p:sldId id="276" r:id="rId27"/>
    <p:sldId id="277" r:id="rId28"/>
    <p:sldId id="278" r:id="rId29"/>
    <p:sldId id="279" r:id="rId30"/>
    <p:sldId id="299" r:id="rId31"/>
    <p:sldId id="302" r:id="rId32"/>
    <p:sldId id="301" r:id="rId33"/>
    <p:sldId id="321" r:id="rId34"/>
    <p:sldId id="300" r:id="rId35"/>
    <p:sldId id="306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317" r:id="rId45"/>
    <p:sldId id="318" r:id="rId46"/>
    <p:sldId id="288" r:id="rId47"/>
    <p:sldId id="319" r:id="rId48"/>
    <p:sldId id="289" r:id="rId49"/>
    <p:sldId id="320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D9C41-B331-432D-BF21-88B5A17BF82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B6B6-8708-46AA-A659-22787D21C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8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01C1B-3F21-4FD5-A664-416060EE6F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01C1B-3F21-4FD5-A664-416060EE6F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8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01C1B-3F21-4FD5-A664-416060EE6F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68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2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3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6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4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1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2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4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8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6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6E121-F279-496C-9996-438332172B0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B79CC-8FA6-47F9-B694-9E5FB6BAE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hyperlink" Target="mailto:info@thevhotelsegypt.com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hyperlink" Target="mailto:reservation@thevhotelsegypt.com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A6B4FD-AC4B-F217-A1E2-5758F9650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" b="17279"/>
          <a:stretch/>
        </p:blipFill>
        <p:spPr>
          <a:xfrm>
            <a:off x="-59961" y="-95534"/>
            <a:ext cx="12311921" cy="694585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blurRad="1270000" stA="0" endPos="80000" dist="50800" dir="5400000" sy="-100000" algn="bl" rotWithShape="0"/>
          </a:effectLst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29897" y="5376046"/>
            <a:ext cx="7452126" cy="51644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67" i="1" cap="all" dirty="0">
                <a:solidFill>
                  <a:schemeClr val="bg1"/>
                </a:solidFill>
                <a:latin typeface="Planc SemiBold" pitchFamily="2" charset="0"/>
                <a:ea typeface="Planc SemiBold" pitchFamily="2" charset="0"/>
              </a:rPr>
              <a:t>Luxury speaking for itself</a:t>
            </a:r>
          </a:p>
        </p:txBody>
      </p:sp>
      <p:sp>
        <p:nvSpPr>
          <p:cNvPr id="2" name="Rectangle 1"/>
          <p:cNvSpPr>
            <a:spLocks/>
          </p:cNvSpPr>
          <p:nvPr/>
        </p:nvSpPr>
        <p:spPr>
          <a:xfrm>
            <a:off x="645618" y="422223"/>
            <a:ext cx="10900764" cy="601355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1AB29-C3B3-D7DA-78F9-6C666E050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42" y="1145390"/>
            <a:ext cx="3392715" cy="35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6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EC7B923-5F38-0B97-68B8-D22C63E4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556173"/>
              </p:ext>
            </p:extLst>
          </p:nvPr>
        </p:nvGraphicFramePr>
        <p:xfrm>
          <a:off x="351691" y="584200"/>
          <a:ext cx="11563643" cy="59057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912998">
                  <a:extLst>
                    <a:ext uri="{9D8B030D-6E8A-4147-A177-3AD203B41FA5}">
                      <a16:colId xmlns:a16="http://schemas.microsoft.com/office/drawing/2014/main" val="4024173719"/>
                    </a:ext>
                  </a:extLst>
                </a:gridCol>
                <a:gridCol w="1772739">
                  <a:extLst>
                    <a:ext uri="{9D8B030D-6E8A-4147-A177-3AD203B41FA5}">
                      <a16:colId xmlns:a16="http://schemas.microsoft.com/office/drawing/2014/main" val="2596697019"/>
                    </a:ext>
                  </a:extLst>
                </a:gridCol>
                <a:gridCol w="1777252">
                  <a:extLst>
                    <a:ext uri="{9D8B030D-6E8A-4147-A177-3AD203B41FA5}">
                      <a16:colId xmlns:a16="http://schemas.microsoft.com/office/drawing/2014/main" val="4132639972"/>
                    </a:ext>
                  </a:extLst>
                </a:gridCol>
                <a:gridCol w="1636993">
                  <a:extLst>
                    <a:ext uri="{9D8B030D-6E8A-4147-A177-3AD203B41FA5}">
                      <a16:colId xmlns:a16="http://schemas.microsoft.com/office/drawing/2014/main" val="4096669776"/>
                    </a:ext>
                  </a:extLst>
                </a:gridCol>
                <a:gridCol w="1598923">
                  <a:extLst>
                    <a:ext uri="{9D8B030D-6E8A-4147-A177-3AD203B41FA5}">
                      <a16:colId xmlns:a16="http://schemas.microsoft.com/office/drawing/2014/main" val="1658777219"/>
                    </a:ext>
                  </a:extLst>
                </a:gridCol>
                <a:gridCol w="1237475">
                  <a:extLst>
                    <a:ext uri="{9D8B030D-6E8A-4147-A177-3AD203B41FA5}">
                      <a16:colId xmlns:a16="http://schemas.microsoft.com/office/drawing/2014/main" val="1496564979"/>
                    </a:ext>
                  </a:extLst>
                </a:gridCol>
                <a:gridCol w="1627263">
                  <a:extLst>
                    <a:ext uri="{9D8B030D-6E8A-4147-A177-3AD203B41FA5}">
                      <a16:colId xmlns:a16="http://schemas.microsoft.com/office/drawing/2014/main" val="4168785345"/>
                    </a:ext>
                  </a:extLst>
                </a:gridCol>
              </a:tblGrid>
              <a:tr h="622081"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8A6E33"/>
                        </a:solidFill>
                        <a:effectLst/>
                        <a:latin typeface="Planc Medium" pitchFamily="2" charset="0"/>
                        <a:ea typeface="Planc Medium" pitchFamily="2" charset="0"/>
                      </a:endParaRP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Superior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Deluxe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Deluxe Swim-up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Family Suite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The V  Panoramic Suite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Penthouse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16305"/>
                  </a:ext>
                </a:extLst>
              </a:tr>
              <a:tr h="844587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Mini-Bar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468825682"/>
                  </a:ext>
                </a:extLst>
              </a:tr>
              <a:tr h="844586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Water kettle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587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Complimentary coffee and tea selection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587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Complimentary water (Refreshed daily)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586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Individual air conditioning control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587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Housekeeping service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600" dirty="0">
                          <a:solidFill>
                            <a:schemeClr val="tx1"/>
                          </a:solidFill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6" name="Rectangle 5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27820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C7B923-5F38-0B97-68B8-D22C63E4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185856"/>
              </p:ext>
            </p:extLst>
          </p:nvPr>
        </p:nvGraphicFramePr>
        <p:xfrm>
          <a:off x="351692" y="584200"/>
          <a:ext cx="11549577" cy="595901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21916">
                  <a:extLst>
                    <a:ext uri="{9D8B030D-6E8A-4147-A177-3AD203B41FA5}">
                      <a16:colId xmlns:a16="http://schemas.microsoft.com/office/drawing/2014/main" val="4024173719"/>
                    </a:ext>
                  </a:extLst>
                </a:gridCol>
                <a:gridCol w="1691955">
                  <a:extLst>
                    <a:ext uri="{9D8B030D-6E8A-4147-A177-3AD203B41FA5}">
                      <a16:colId xmlns:a16="http://schemas.microsoft.com/office/drawing/2014/main" val="2092077697"/>
                    </a:ext>
                  </a:extLst>
                </a:gridCol>
                <a:gridCol w="1552973">
                  <a:extLst>
                    <a:ext uri="{9D8B030D-6E8A-4147-A177-3AD203B41FA5}">
                      <a16:colId xmlns:a16="http://schemas.microsoft.com/office/drawing/2014/main" val="4132639972"/>
                    </a:ext>
                  </a:extLst>
                </a:gridCol>
                <a:gridCol w="1223012">
                  <a:extLst>
                    <a:ext uri="{9D8B030D-6E8A-4147-A177-3AD203B41FA5}">
                      <a16:colId xmlns:a16="http://schemas.microsoft.com/office/drawing/2014/main" val="4482584"/>
                    </a:ext>
                  </a:extLst>
                </a:gridCol>
                <a:gridCol w="1632252">
                  <a:extLst>
                    <a:ext uri="{9D8B030D-6E8A-4147-A177-3AD203B41FA5}">
                      <a16:colId xmlns:a16="http://schemas.microsoft.com/office/drawing/2014/main" val="1658777219"/>
                    </a:ext>
                  </a:extLst>
                </a:gridCol>
                <a:gridCol w="1766538">
                  <a:extLst>
                    <a:ext uri="{9D8B030D-6E8A-4147-A177-3AD203B41FA5}">
                      <a16:colId xmlns:a16="http://schemas.microsoft.com/office/drawing/2014/main" val="1496564979"/>
                    </a:ext>
                  </a:extLst>
                </a:gridCol>
                <a:gridCol w="1660931">
                  <a:extLst>
                    <a:ext uri="{9D8B030D-6E8A-4147-A177-3AD203B41FA5}">
                      <a16:colId xmlns:a16="http://schemas.microsoft.com/office/drawing/2014/main" val="4168785345"/>
                    </a:ext>
                  </a:extLst>
                </a:gridCol>
              </a:tblGrid>
              <a:tr h="622081"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8A6E33"/>
                        </a:solidFill>
                        <a:effectLst/>
                        <a:latin typeface="Planc Medium" pitchFamily="2" charset="0"/>
                        <a:ea typeface="Planc Medium" pitchFamily="2" charset="0"/>
                      </a:endParaRP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Superior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Deluxe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Deluxe Swim-up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Family Suite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The V  Panoramic Suite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Penthouse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16305"/>
                  </a:ext>
                </a:extLst>
              </a:tr>
              <a:tr h="1013504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24-Hour room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882568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rgbClr val="16132B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Laundry service </a:t>
                      </a:r>
                    </a:p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(Dry cleaning is not included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  <a:p>
                      <a:pPr marL="0" algn="ctr" font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o</a:t>
                      </a: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ne Laundry bag free of charge once per stay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  <a:p>
                      <a:pPr marL="0" algn="ctr" font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o</a:t>
                      </a: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ne Laundry bag free of charge once per stay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  <a:p>
                      <a:pPr marL="0" algn="ctr" font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o</a:t>
                      </a: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ne Laundry bag free of charge once per stay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504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Complimentary bottle of wine upon arrival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  <a:endParaRPr lang="en-US" sz="1600" u="none" strike="noStrike" dirty="0">
                        <a:solidFill>
                          <a:schemeClr val="dk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503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Capsule coffee 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  <a:endParaRPr lang="en-US" sz="1600" u="none" strike="noStrike" dirty="0">
                        <a:solidFill>
                          <a:schemeClr val="dk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504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Natural herbs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  <a:endParaRPr lang="en-US" sz="1600" u="none" strike="noStrike" dirty="0">
                        <a:solidFill>
                          <a:schemeClr val="dk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8" name="Rectangle 7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4186608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78000" y="2405216"/>
            <a:ext cx="8636000" cy="1643869"/>
          </a:xfrm>
          <a:prstGeom prst="rect">
            <a:avLst/>
          </a:prstGeom>
          <a:solidFill>
            <a:srgbClr val="FFFFF5">
              <a:alpha val="48629"/>
            </a:srgbClr>
          </a:solidFill>
        </p:spPr>
        <p:txBody>
          <a:bodyPr vert="horz" wrap="square" lIns="0" tIns="2117" rIns="0" bIns="0" rtlCol="0">
            <a:spAutoFit/>
          </a:bodyPr>
          <a:lstStyle>
            <a:defPPr>
              <a:defRPr kern="0"/>
            </a:defPPr>
            <a:lvl1pPr marL="374650" algn="ctr">
              <a:lnSpc>
                <a:spcPct val="100000"/>
              </a:lnSpc>
              <a:defRPr sz="8000" cap="all" spc="505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defRPr>
            </a:lvl1pPr>
          </a:lstStyle>
          <a:p>
            <a:r>
              <a:rPr lang="en-US" sz="5334" dirty="0"/>
              <a:t>Room Description</a:t>
            </a:r>
          </a:p>
          <a:p>
            <a:r>
              <a:rPr lang="en-US" sz="5334" dirty="0"/>
              <a:t>301 unites</a:t>
            </a:r>
            <a:endParaRPr sz="5334" dirty="0"/>
          </a:p>
        </p:txBody>
      </p:sp>
    </p:spTree>
    <p:extLst>
      <p:ext uri="{BB962C8B-B14F-4D97-AF65-F5344CB8AC3E}">
        <p14:creationId xmlns:p14="http://schemas.microsoft.com/office/powerpoint/2010/main" val="145682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2" name="Rectangle 11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object 11">
            <a:extLst>
              <a:ext uri="{FF2B5EF4-FFF2-40B4-BE49-F238E27FC236}">
                <a16:creationId xmlns:a16="http://schemas.microsoft.com/office/drawing/2014/main" id="{6869D012-4CB1-B0A8-B84F-6B0392C9A59D}"/>
              </a:ext>
            </a:extLst>
          </p:cNvPr>
          <p:cNvSpPr txBox="1">
            <a:spLocks/>
          </p:cNvSpPr>
          <p:nvPr/>
        </p:nvSpPr>
        <p:spPr>
          <a:xfrm>
            <a:off x="570123" y="917871"/>
            <a:ext cx="5663093" cy="669052"/>
          </a:xfrm>
          <a:prstGeom prst="rect">
            <a:avLst/>
          </a:prstGeom>
        </p:spPr>
        <p:txBody>
          <a:bodyPr vert="horz" wrap="square" lIns="0" tIns="103717" rIns="0" bIns="0" rtlCol="0">
            <a:spAutoFit/>
          </a:bodyPr>
          <a:lstStyle>
            <a:lvl1pPr>
              <a:defRPr sz="6650" b="1" i="0">
                <a:solidFill>
                  <a:srgbClr val="534D2D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>
              <a:spcBef>
                <a:spcPts val="817"/>
              </a:spcBef>
              <a:tabLst>
                <a:tab pos="2901672" algn="l"/>
              </a:tabLst>
            </a:pPr>
            <a:r>
              <a:rPr lang="en-US" sz="3667" b="0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Penthouse Suite SV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8F1B77C1-056C-243B-81B5-D5F3F4FB2BE7}"/>
              </a:ext>
            </a:extLst>
          </p:cNvPr>
          <p:cNvSpPr txBox="1"/>
          <p:nvPr/>
        </p:nvSpPr>
        <p:spPr>
          <a:xfrm>
            <a:off x="789577" y="4599188"/>
            <a:ext cx="10753065" cy="1157411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defTabSz="609630" fontAlgn="ctr">
              <a:defRPr/>
            </a:pPr>
            <a: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Luxurious family suites with 2 bedrooms, in 2 different levels, 97 m² that features by upgraded amenities, a living room with a dining area and large bathroom. </a:t>
            </a:r>
            <a:b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</a:br>
            <a: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Huge terrace where our guests can enjoy a direct panoramic view of the Red Sea, swimming pools, and  landscape gardens.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9AD32-A609-C58D-0CF7-E425FAD4F8CC}"/>
              </a:ext>
            </a:extLst>
          </p:cNvPr>
          <p:cNvSpPr txBox="1"/>
          <p:nvPr/>
        </p:nvSpPr>
        <p:spPr>
          <a:xfrm>
            <a:off x="672012" y="2070973"/>
            <a:ext cx="4248424" cy="1282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Pool &amp; Sea View 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Number of unites: 12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Size: 72 m²+ 25 m² Balcony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19976-5430-1198-3D49-390C76495045}"/>
              </a:ext>
            </a:extLst>
          </p:cNvPr>
          <p:cNvSpPr txBox="1"/>
          <p:nvPr/>
        </p:nvSpPr>
        <p:spPr>
          <a:xfrm>
            <a:off x="596627" y="3701119"/>
            <a:ext cx="371445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spc="22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Arial"/>
              </a:rPr>
              <a:t>Specifications: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16" y="760381"/>
            <a:ext cx="5163677" cy="34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3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3BA9E-4FD9-0A38-D4E8-48B6A36373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 b="56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3DE2CD6B-E3FC-AF43-C34A-9E9CC304C9B2}"/>
              </a:ext>
            </a:extLst>
          </p:cNvPr>
          <p:cNvSpPr txBox="1">
            <a:spLocks/>
          </p:cNvSpPr>
          <p:nvPr/>
        </p:nvSpPr>
        <p:spPr>
          <a:xfrm>
            <a:off x="432907" y="292229"/>
            <a:ext cx="5663093" cy="669052"/>
          </a:xfrm>
          <a:prstGeom prst="rect">
            <a:avLst/>
          </a:prstGeom>
        </p:spPr>
        <p:txBody>
          <a:bodyPr vert="horz" wrap="square" lIns="0" tIns="103717" rIns="0" bIns="0" rtlCol="0">
            <a:spAutoFit/>
          </a:bodyPr>
          <a:lstStyle>
            <a:lvl1pPr>
              <a:defRPr sz="6650" b="1" i="0">
                <a:solidFill>
                  <a:srgbClr val="534D2D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>
              <a:spcBef>
                <a:spcPts val="817"/>
              </a:spcBef>
              <a:tabLst>
                <a:tab pos="2901672" algn="l"/>
              </a:tabLst>
            </a:pPr>
            <a:r>
              <a:rPr lang="en-US" sz="3667" b="0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Penthouse Suite SV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CF532-3CA9-4586-39C4-56F0BCC9D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6331" y="202270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8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1">
            <a:extLst>
              <a:ext uri="{FF2B5EF4-FFF2-40B4-BE49-F238E27FC236}">
                <a16:creationId xmlns:a16="http://schemas.microsoft.com/office/drawing/2014/main" id="{3DE2CD6B-E3FC-AF43-C34A-9E9CC304C9B2}"/>
              </a:ext>
            </a:extLst>
          </p:cNvPr>
          <p:cNvSpPr txBox="1">
            <a:spLocks/>
          </p:cNvSpPr>
          <p:nvPr/>
        </p:nvSpPr>
        <p:spPr>
          <a:xfrm>
            <a:off x="432907" y="292229"/>
            <a:ext cx="5663093" cy="669052"/>
          </a:xfrm>
          <a:prstGeom prst="rect">
            <a:avLst/>
          </a:prstGeom>
        </p:spPr>
        <p:txBody>
          <a:bodyPr vert="horz" wrap="square" lIns="0" tIns="103717" rIns="0" bIns="0" rtlCol="0">
            <a:spAutoFit/>
          </a:bodyPr>
          <a:lstStyle>
            <a:lvl1pPr>
              <a:defRPr sz="6650" b="1" i="0">
                <a:solidFill>
                  <a:srgbClr val="534D2D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>
              <a:spcBef>
                <a:spcPts val="817"/>
              </a:spcBef>
              <a:tabLst>
                <a:tab pos="2901672" algn="l"/>
              </a:tabLst>
            </a:pPr>
            <a:r>
              <a:rPr lang="en-US" sz="3667" b="0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Penthouse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662CF-6AFA-93B3-5828-80F1F41EA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8" r="1331"/>
          <a:stretch/>
        </p:blipFill>
        <p:spPr>
          <a:xfrm>
            <a:off x="0" y="0"/>
            <a:ext cx="12753474" cy="6858000"/>
          </a:xfrm>
          <a:prstGeom prst="rect">
            <a:avLst/>
          </a:prstGeom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36B4CB79-94E5-A517-7539-09266E10B92A}"/>
              </a:ext>
            </a:extLst>
          </p:cNvPr>
          <p:cNvSpPr txBox="1">
            <a:spLocks/>
          </p:cNvSpPr>
          <p:nvPr/>
        </p:nvSpPr>
        <p:spPr>
          <a:xfrm>
            <a:off x="585307" y="444629"/>
            <a:ext cx="5663093" cy="669052"/>
          </a:xfrm>
          <a:prstGeom prst="rect">
            <a:avLst/>
          </a:prstGeom>
        </p:spPr>
        <p:txBody>
          <a:bodyPr vert="horz" wrap="square" lIns="0" tIns="103717" rIns="0" bIns="0" rtlCol="0">
            <a:spAutoFit/>
          </a:bodyPr>
          <a:lstStyle>
            <a:lvl1pPr>
              <a:defRPr sz="6650" b="1" i="0">
                <a:solidFill>
                  <a:srgbClr val="534D2D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>
              <a:spcBef>
                <a:spcPts val="817"/>
              </a:spcBef>
              <a:tabLst>
                <a:tab pos="2901672" algn="l"/>
              </a:tabLst>
            </a:pPr>
            <a:r>
              <a:rPr lang="en-US" sz="3667" b="0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Penthouse Suite SV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555AB-C64D-E5AE-9976-0EBCFE417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6331" y="202270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8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9" name="Rectangle 8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4" name="object 6">
            <a:extLst>
              <a:ext uri="{FF2B5EF4-FFF2-40B4-BE49-F238E27FC236}">
                <a16:creationId xmlns:a16="http://schemas.microsoft.com/office/drawing/2014/main" id="{261B9F10-2CC6-6808-8558-FADA10562226}"/>
              </a:ext>
            </a:extLst>
          </p:cNvPr>
          <p:cNvSpPr txBox="1">
            <a:spLocks/>
          </p:cNvSpPr>
          <p:nvPr/>
        </p:nvSpPr>
        <p:spPr>
          <a:xfrm>
            <a:off x="671558" y="1135340"/>
            <a:ext cx="4826000" cy="57372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>
            <a:lvl1pPr>
              <a:defRPr sz="6650" b="1" i="0">
                <a:solidFill>
                  <a:srgbClr val="534D2D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marL="8467">
              <a:spcBef>
                <a:spcPts val="817"/>
              </a:spcBef>
              <a:tabLst>
                <a:tab pos="2901672" algn="l"/>
              </a:tabLst>
            </a:pPr>
            <a:r>
              <a:rPr lang="en-US" sz="3667" b="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Family Suite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25F6D02-E376-F4E9-C891-7161C5BAB00A}"/>
              </a:ext>
            </a:extLst>
          </p:cNvPr>
          <p:cNvSpPr txBox="1"/>
          <p:nvPr/>
        </p:nvSpPr>
        <p:spPr>
          <a:xfrm>
            <a:off x="671557" y="5010593"/>
            <a:ext cx="10758133" cy="58276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fontAlgn="ctr"/>
            <a: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Luxury family rooms occupying the higher floors of the hotel and measuring 75 m². Guests can enjoy unparalleled level of service, taking luxury and comfort to another level.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16F80-8795-D32D-D62F-3A7CBC092299}"/>
              </a:ext>
            </a:extLst>
          </p:cNvPr>
          <p:cNvSpPr txBox="1"/>
          <p:nvPr/>
        </p:nvSpPr>
        <p:spPr>
          <a:xfrm>
            <a:off x="671558" y="2170921"/>
            <a:ext cx="4245859" cy="1282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67"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Sea View </a:t>
            </a:r>
          </a:p>
          <a:p>
            <a:pPr marL="8467"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Number of unites: 2</a:t>
            </a:r>
          </a:p>
          <a:p>
            <a:pPr marL="8467"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Size: 55 m² + 20 m²  Balcony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AD0B8-C7AA-C019-382D-4172E987A7D2}"/>
              </a:ext>
            </a:extLst>
          </p:cNvPr>
          <p:cNvSpPr txBox="1"/>
          <p:nvPr/>
        </p:nvSpPr>
        <p:spPr>
          <a:xfrm>
            <a:off x="0" y="4238249"/>
            <a:ext cx="33272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spc="22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Arial"/>
              </a:rPr>
              <a:t>Specifications: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1E414-49AC-9702-5EC4-21DB0356B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56" y="1079627"/>
            <a:ext cx="6490905" cy="36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9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73920" y="4084800"/>
            <a:ext cx="3048199" cy="419837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algn="r">
              <a:spcBef>
                <a:spcPts val="73"/>
              </a:spcBef>
            </a:pPr>
            <a:r>
              <a:rPr sz="2667" spc="22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Arial"/>
              </a:rPr>
              <a:t>Specifications</a:t>
            </a:r>
            <a:r>
              <a:rPr lang="en-US" sz="2667" spc="22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Arial"/>
              </a:rPr>
              <a:t>:</a:t>
            </a:r>
            <a:endParaRPr sz="2667" spc="227" dirty="0">
              <a:solidFill>
                <a:srgbClr val="8A6E33"/>
              </a:solidFill>
              <a:latin typeface="Planc Medium" pitchFamily="2" charset="0"/>
              <a:ea typeface="Planc Medium" pitchFamily="2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6252" y="4899009"/>
            <a:ext cx="11043676" cy="870089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defTabSz="609630" fontAlgn="ctr">
              <a:defRPr/>
            </a:pPr>
            <a: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Luxury suites spacious, and bright these richly-appointed 57 m², with stunning views of the iconic </a:t>
            </a:r>
            <a:r>
              <a:rPr lang="en-US" sz="1867" dirty="0" err="1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Sahl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 </a:t>
            </a:r>
            <a:r>
              <a:rPr lang="en-US" sz="1867" dirty="0" err="1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Hasheesh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 bay.</a:t>
            </a:r>
          </a:p>
          <a:p>
            <a:pPr defTabSz="609630" fontAlgn="ctr">
              <a:defRPr/>
            </a:pPr>
            <a:r>
              <a:rPr lang="en-US" sz="1867" dirty="0">
                <a:solidFill>
                  <a:schemeClr val="dk1"/>
                </a:solidFill>
                <a:latin typeface="Planc" pitchFamily="2" charset="0"/>
                <a:ea typeface="Planc" pitchFamily="2" charset="0"/>
              </a:rPr>
              <a:t> The suite offers unmatched comfort and rich amenities.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3685" y="945991"/>
            <a:ext cx="4092383" cy="1026905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/>
          <a:p>
            <a:pPr>
              <a:spcBef>
                <a:spcPts val="817"/>
              </a:spcBef>
              <a:tabLst>
                <a:tab pos="2901672" algn="l"/>
              </a:tabLst>
            </a:pP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The Panoramic Suite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6252" y="2194623"/>
            <a:ext cx="4233576" cy="1277508"/>
          </a:xfrm>
          <a:prstGeom prst="rect">
            <a:avLst/>
          </a:prstGeom>
        </p:spPr>
        <p:txBody>
          <a:bodyPr vert="horz" wrap="square" lIns="0" tIns="86783" rIns="0" bIns="0" rtlCol="0">
            <a:spAutoFit/>
          </a:bodyPr>
          <a:lstStyle/>
          <a:p>
            <a:pPr marL="8467">
              <a:spcBef>
                <a:spcPts val="800"/>
              </a:spcBef>
              <a:tabLst>
                <a:tab pos="887351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Sea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View</a:t>
            </a:r>
          </a:p>
          <a:p>
            <a:pPr marL="8467">
              <a:spcBef>
                <a:spcPts val="800"/>
              </a:spcBef>
              <a:tabLst>
                <a:tab pos="1183276" algn="l"/>
                <a:tab pos="2930883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Number of units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: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6</a:t>
            </a:r>
          </a:p>
          <a:p>
            <a:pPr marL="8467">
              <a:spcBef>
                <a:spcPts val="800"/>
              </a:spcBef>
              <a:tabLst>
                <a:tab pos="1169728" algn="l"/>
                <a:tab pos="1776395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Size: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57</a:t>
            </a:r>
            <a:r>
              <a:rPr lang="ar-EG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m²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2" name="Rectangle 11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A077115-43FE-CBDF-5175-B5DB6E4E8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91" y="496901"/>
            <a:ext cx="6603163" cy="44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1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110C93-CF1C-75F5-AACA-B8C54B515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6331" y="202270"/>
            <a:ext cx="6165669" cy="6799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996AA-189F-1C18-06EF-060E78C5E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1558D602-128E-C31F-19AF-60C010C5CD70}"/>
              </a:ext>
            </a:extLst>
          </p:cNvPr>
          <p:cNvSpPr txBox="1">
            <a:spLocks/>
          </p:cNvSpPr>
          <p:nvPr/>
        </p:nvSpPr>
        <p:spPr>
          <a:xfrm>
            <a:off x="260419" y="202270"/>
            <a:ext cx="4092383" cy="1026905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17"/>
              </a:spcBef>
              <a:tabLst>
                <a:tab pos="2901672" algn="l"/>
              </a:tabLst>
            </a:pPr>
            <a:r>
              <a:rPr lang="en-US" sz="3667" spc="20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The Panoramic Suite</a:t>
            </a:r>
            <a:endParaRPr lang="en-US" sz="3667" spc="200" dirty="0">
              <a:solidFill>
                <a:srgbClr val="8A6E33"/>
              </a:solidFill>
              <a:latin typeface="Planc Medium" pitchFamily="2" charset="0"/>
              <a:ea typeface="Planc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19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9983" y="550866"/>
            <a:ext cx="4041680" cy="1138046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17"/>
              </a:spcBef>
              <a:tabLst>
                <a:tab pos="2901672" algn="l"/>
              </a:tabLst>
            </a:pP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Deluxe</a:t>
            </a:r>
            <a:r>
              <a:rPr lang="ar-EG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</a:t>
            </a: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Swim-up 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Room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2030" y="5140287"/>
            <a:ext cx="9523730" cy="58276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/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Elegantly furnished 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4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4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 m² guest rooms, 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with direct access to the pool area from your terrace 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designed in warm tones and tailored to the needs of 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leisure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 and business travelers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C6A1E-3FE2-4F7A-A02C-8FFD704C3AE0}"/>
              </a:ext>
            </a:extLst>
          </p:cNvPr>
          <p:cNvSpPr txBox="1"/>
          <p:nvPr/>
        </p:nvSpPr>
        <p:spPr>
          <a:xfrm>
            <a:off x="599983" y="1909248"/>
            <a:ext cx="3296691" cy="1282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133" dirty="0">
                <a:latin typeface="Planc" pitchFamily="2" charset="0"/>
                <a:ea typeface="Planc" pitchFamily="2" charset="0"/>
              </a:rPr>
              <a:t>Pool View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Number of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</a:rPr>
              <a:t>Units : 16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</a:rPr>
              <a:t>Size: 44 m²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93049B-442F-4E2E-9ECD-5A886E3AFAF2}"/>
              </a:ext>
            </a:extLst>
          </p:cNvPr>
          <p:cNvSpPr txBox="1"/>
          <p:nvPr/>
        </p:nvSpPr>
        <p:spPr>
          <a:xfrm>
            <a:off x="662030" y="4021865"/>
            <a:ext cx="32346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spc="22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Arial"/>
              </a:rPr>
              <a:t>Specifications: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B69627-4030-1175-AAD1-43B48E695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44" y="244862"/>
            <a:ext cx="6493678" cy="44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5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248194"/>
            <a:ext cx="12332789" cy="700169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110747" y="5087291"/>
            <a:ext cx="322580" cy="322580"/>
          </a:xfrm>
          <a:custGeom>
            <a:avLst/>
            <a:gdLst/>
            <a:ahLst/>
            <a:cxnLst/>
            <a:rect l="l" t="t" r="r" b="b"/>
            <a:pathLst>
              <a:path w="483870" h="483870">
                <a:moveTo>
                  <a:pt x="241745" y="483486"/>
                </a:moveTo>
                <a:lnTo>
                  <a:pt x="193023" y="478574"/>
                </a:lnTo>
                <a:lnTo>
                  <a:pt x="147645" y="464488"/>
                </a:lnTo>
                <a:lnTo>
                  <a:pt x="106582" y="442200"/>
                </a:lnTo>
                <a:lnTo>
                  <a:pt x="70804" y="412681"/>
                </a:lnTo>
                <a:lnTo>
                  <a:pt x="41285" y="376904"/>
                </a:lnTo>
                <a:lnTo>
                  <a:pt x="18997" y="335840"/>
                </a:lnTo>
                <a:lnTo>
                  <a:pt x="4911" y="290462"/>
                </a:lnTo>
                <a:lnTo>
                  <a:pt x="0" y="241742"/>
                </a:lnTo>
                <a:lnTo>
                  <a:pt x="4911" y="193023"/>
                </a:lnTo>
                <a:lnTo>
                  <a:pt x="18997" y="147645"/>
                </a:lnTo>
                <a:lnTo>
                  <a:pt x="41285" y="106582"/>
                </a:lnTo>
                <a:lnTo>
                  <a:pt x="70804" y="70805"/>
                </a:lnTo>
                <a:lnTo>
                  <a:pt x="106582" y="41285"/>
                </a:lnTo>
                <a:lnTo>
                  <a:pt x="147645" y="18997"/>
                </a:lnTo>
                <a:lnTo>
                  <a:pt x="193023" y="4911"/>
                </a:lnTo>
                <a:lnTo>
                  <a:pt x="241742" y="0"/>
                </a:lnTo>
                <a:lnTo>
                  <a:pt x="290462" y="4911"/>
                </a:lnTo>
                <a:lnTo>
                  <a:pt x="335839" y="18997"/>
                </a:lnTo>
                <a:lnTo>
                  <a:pt x="376903" y="41285"/>
                </a:lnTo>
                <a:lnTo>
                  <a:pt x="412680" y="70805"/>
                </a:lnTo>
                <a:lnTo>
                  <a:pt x="442199" y="106582"/>
                </a:lnTo>
                <a:lnTo>
                  <a:pt x="464488" y="147645"/>
                </a:lnTo>
                <a:lnTo>
                  <a:pt x="478574" y="193023"/>
                </a:lnTo>
                <a:lnTo>
                  <a:pt x="483485" y="241743"/>
                </a:lnTo>
                <a:lnTo>
                  <a:pt x="478574" y="290462"/>
                </a:lnTo>
                <a:lnTo>
                  <a:pt x="464488" y="335840"/>
                </a:lnTo>
                <a:lnTo>
                  <a:pt x="442199" y="376904"/>
                </a:lnTo>
                <a:lnTo>
                  <a:pt x="412680" y="412681"/>
                </a:lnTo>
                <a:lnTo>
                  <a:pt x="376903" y="442200"/>
                </a:lnTo>
                <a:lnTo>
                  <a:pt x="335839" y="464488"/>
                </a:lnTo>
                <a:lnTo>
                  <a:pt x="290462" y="478574"/>
                </a:lnTo>
                <a:lnTo>
                  <a:pt x="241745" y="483486"/>
                </a:lnTo>
                <a:close/>
              </a:path>
            </a:pathLst>
          </a:custGeom>
          <a:solidFill>
            <a:srgbClr val="F9FAF9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5" name="Rectangle 4"/>
          <p:cNvSpPr/>
          <p:nvPr/>
        </p:nvSpPr>
        <p:spPr>
          <a:xfrm>
            <a:off x="50800" y="5090061"/>
            <a:ext cx="12090400" cy="66139"/>
          </a:xfrm>
          <a:prstGeom prst="rect">
            <a:avLst/>
          </a:prstGeom>
          <a:solidFill>
            <a:srgbClr val="8A6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FDE5C-A58D-B0EF-0BFF-7DABD5FADD6E}"/>
              </a:ext>
            </a:extLst>
          </p:cNvPr>
          <p:cNvSpPr txBox="1"/>
          <p:nvPr/>
        </p:nvSpPr>
        <p:spPr>
          <a:xfrm>
            <a:off x="544052" y="228600"/>
            <a:ext cx="655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450" dirty="0">
                <a:solidFill>
                  <a:schemeClr val="bg1"/>
                </a:solidFill>
                <a:latin typeface="Planc SemiBold" pitchFamily="2" charset="0"/>
                <a:ea typeface="Planc SemiBold" pitchFamily="2" charset="0"/>
                <a:cs typeface="Georgia"/>
              </a:rPr>
              <a:t>Resort</a:t>
            </a:r>
            <a:r>
              <a:rPr lang="en-US" sz="4000" spc="57" dirty="0">
                <a:solidFill>
                  <a:schemeClr val="bg1"/>
                </a:solidFill>
                <a:latin typeface="Planc SemiBold" pitchFamily="2" charset="0"/>
                <a:ea typeface="Planc SemiBold" pitchFamily="2" charset="0"/>
                <a:cs typeface="Georgia"/>
              </a:rPr>
              <a:t> </a:t>
            </a:r>
            <a:r>
              <a:rPr lang="en-US" sz="4000" spc="413" dirty="0">
                <a:solidFill>
                  <a:schemeClr val="bg1"/>
                </a:solidFill>
                <a:latin typeface="Planc SemiBold" pitchFamily="2" charset="0"/>
                <a:ea typeface="Planc SemiBold" pitchFamily="2" charset="0"/>
                <a:cs typeface="Georgia"/>
              </a:rPr>
              <a:t>Overview</a:t>
            </a:r>
            <a:endParaRPr lang="en-US" sz="4000" dirty="0">
              <a:solidFill>
                <a:schemeClr val="bg1"/>
              </a:solidFill>
              <a:latin typeface="Planc SemiBold" pitchFamily="2" charset="0"/>
              <a:ea typeface="Planc SemiBold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50800" y="5156200"/>
            <a:ext cx="12293600" cy="170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62" y="-148515"/>
            <a:ext cx="12190477" cy="6902011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TextBox 13"/>
          <p:cNvSpPr txBox="1"/>
          <p:nvPr/>
        </p:nvSpPr>
        <p:spPr>
          <a:xfrm>
            <a:off x="336007" y="5255879"/>
            <a:ext cx="11048999" cy="143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n-GB" sz="1867" dirty="0">
                <a:solidFill>
                  <a:schemeClr val="dk1"/>
                </a:solidFill>
                <a:latin typeface="Planc" pitchFamily="2" charset="0"/>
              </a:rPr>
              <a:t>An escape from the big and busy city life to the beauty and magic of </a:t>
            </a:r>
            <a:r>
              <a:rPr lang="en-GB" sz="1867" dirty="0" err="1">
                <a:solidFill>
                  <a:schemeClr val="dk1"/>
                </a:solidFill>
                <a:latin typeface="Planc" pitchFamily="2" charset="0"/>
              </a:rPr>
              <a:t>Sahl</a:t>
            </a:r>
            <a:r>
              <a:rPr lang="en-GB" sz="1867" dirty="0">
                <a:solidFill>
                  <a:schemeClr val="dk1"/>
                </a:solidFill>
                <a:latin typeface="Planc" pitchFamily="2" charset="0"/>
              </a:rPr>
              <a:t> </a:t>
            </a:r>
            <a:r>
              <a:rPr lang="en-GB" sz="1867" dirty="0" err="1">
                <a:solidFill>
                  <a:schemeClr val="dk1"/>
                </a:solidFill>
                <a:latin typeface="Planc" pitchFamily="2" charset="0"/>
              </a:rPr>
              <a:t>Hasheesh</a:t>
            </a:r>
            <a:r>
              <a:rPr lang="en-GB" sz="1867" dirty="0">
                <a:solidFill>
                  <a:schemeClr val="dk1"/>
                </a:solidFill>
                <a:latin typeface="Planc" pitchFamily="2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n-GB" sz="1867" dirty="0">
                <a:solidFill>
                  <a:schemeClr val="dk1"/>
                </a:solidFill>
                <a:latin typeface="Planc" pitchFamily="2" charset="0"/>
              </a:rPr>
              <a:t>The V Luxury Resort takes you on a magical getaway in one of the most beautiful destinations in Egypt. </a:t>
            </a:r>
          </a:p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n-GB" sz="1867" dirty="0">
                <a:solidFill>
                  <a:schemeClr val="dk1"/>
                </a:solidFill>
                <a:latin typeface="Planc" pitchFamily="2" charset="0"/>
              </a:rPr>
              <a:t>We create the right ambiance for vacationers to unwind and make the best of their stay in a modern and upscale destination while enjoying the splendour of nature around them.</a:t>
            </a:r>
            <a:endParaRPr lang="en-US" sz="1867" dirty="0">
              <a:solidFill>
                <a:schemeClr val="dk1"/>
              </a:solidFill>
              <a:latin typeface="Plan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17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9983" y="833026"/>
            <a:ext cx="4041680" cy="573726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17"/>
              </a:spcBef>
              <a:tabLst>
                <a:tab pos="2901672" algn="l"/>
              </a:tabLst>
            </a:pP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Deluxe</a:t>
            </a:r>
            <a:r>
              <a:rPr lang="ar-EG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Room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59957" y="4928904"/>
            <a:ext cx="11193504" cy="58276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/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Elegantly furnished 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4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4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 m² guest rooms, designed in warm tones and tailored to the needs of 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leisure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 and business travelers, 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with different 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wonderful views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.</a:t>
            </a:r>
            <a:endParaRPr sz="1867" dirty="0">
              <a:solidFill>
                <a:schemeClr val="dk1"/>
              </a:solidFill>
              <a:latin typeface="Planc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C6A1E-3FE2-4F7A-A02C-8FFD704C3AE0}"/>
              </a:ext>
            </a:extLst>
          </p:cNvPr>
          <p:cNvSpPr txBox="1"/>
          <p:nvPr/>
        </p:nvSpPr>
        <p:spPr>
          <a:xfrm>
            <a:off x="490446" y="1860741"/>
            <a:ext cx="5045443" cy="204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Different Views 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(Sea View/Pool View/Side Sea View/Garden View)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Number of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</a:rPr>
              <a:t>Units :</a:t>
            </a:r>
            <a:endParaRPr lang="en-US" sz="2133" dirty="0">
              <a:solidFill>
                <a:srgbClr val="FF0000"/>
              </a:solidFill>
              <a:latin typeface="Planc" pitchFamily="2" charset="0"/>
            </a:endParaRP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</a:rPr>
              <a:t>Size: 44 m²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93049B-442F-4E2E-9ECD-5A886E3AFAF2}"/>
              </a:ext>
            </a:extLst>
          </p:cNvPr>
          <p:cNvSpPr txBox="1"/>
          <p:nvPr/>
        </p:nvSpPr>
        <p:spPr>
          <a:xfrm>
            <a:off x="662030" y="4021865"/>
            <a:ext cx="32346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spc="22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Arial"/>
              </a:rPr>
              <a:t>Specifications: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9" name="Rectangle 8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1A99353-B3AE-70B3-CD56-BAA9A43D9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047" y="404976"/>
            <a:ext cx="6625749" cy="441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92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D23198-8871-95E7-BA1F-261D8B918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2072C692-AC0D-82FE-9607-2030AA14C3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543" y="354724"/>
            <a:ext cx="4041680" cy="573726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 algn="r">
              <a:lnSpc>
                <a:spcPct val="100000"/>
              </a:lnSpc>
              <a:spcBef>
                <a:spcPts val="817"/>
              </a:spcBef>
              <a:tabLst>
                <a:tab pos="2901672" algn="l"/>
              </a:tabLst>
            </a:pP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Deluxe</a:t>
            </a:r>
            <a:r>
              <a:rPr lang="ar-EG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7D82E-9A5F-2A81-7163-61D4EE05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6331" y="58465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8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4C35D-475B-D264-5DD3-22C0D1D2E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6331" y="89726"/>
            <a:ext cx="6165669" cy="67995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712C3-81BD-3318-5387-17CBA4CF0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/>
          <a:stretch/>
        </p:blipFill>
        <p:spPr>
          <a:xfrm>
            <a:off x="-98466" y="0"/>
            <a:ext cx="12281625" cy="6857999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33873D47-8916-667B-D417-1FA2CD36C5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4165" y="354724"/>
            <a:ext cx="4041680" cy="573726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 algn="r">
              <a:lnSpc>
                <a:spcPct val="100000"/>
              </a:lnSpc>
              <a:spcBef>
                <a:spcPts val="817"/>
              </a:spcBef>
              <a:tabLst>
                <a:tab pos="2901672" algn="l"/>
              </a:tabLst>
            </a:pP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Deluxe</a:t>
            </a:r>
            <a:r>
              <a:rPr lang="ar-EG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51A72-0938-BEB6-87D4-47B324E34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6331" y="58465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08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9983" y="833026"/>
            <a:ext cx="4041680" cy="573726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17"/>
              </a:spcBef>
              <a:tabLst>
                <a:tab pos="2901672" algn="l"/>
              </a:tabLst>
            </a:pP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Superior 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Room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59957" y="4928904"/>
            <a:ext cx="10941597" cy="58276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/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Elegantly furnished 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40 m² guest rooms, designed in warm tones and tailored to the needs of 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leisure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 and business travelers, 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with different </a:t>
            </a:r>
            <a:r>
              <a:rPr sz="1867" dirty="0">
                <a:solidFill>
                  <a:schemeClr val="dk1"/>
                </a:solidFill>
                <a:latin typeface="Planc" pitchFamily="2" charset="0"/>
              </a:rPr>
              <a:t>views</a:t>
            </a:r>
            <a:r>
              <a:rPr lang="en-US" sz="1867" dirty="0">
                <a:solidFill>
                  <a:schemeClr val="dk1"/>
                </a:solidFill>
                <a:latin typeface="Planc" pitchFamily="2" charset="0"/>
              </a:rPr>
              <a:t>.</a:t>
            </a:r>
            <a:endParaRPr sz="1867" dirty="0">
              <a:solidFill>
                <a:schemeClr val="dk1"/>
              </a:solidFill>
              <a:latin typeface="Planc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C6A1E-3FE2-4F7A-A02C-8FFD704C3AE0}"/>
              </a:ext>
            </a:extLst>
          </p:cNvPr>
          <p:cNvSpPr txBox="1"/>
          <p:nvPr/>
        </p:nvSpPr>
        <p:spPr>
          <a:xfrm>
            <a:off x="599983" y="1909248"/>
            <a:ext cx="4727391" cy="1713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Different Views 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(Sea View/Pool View/Garden View)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Number of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</a:rPr>
              <a:t>Units : 74</a:t>
            </a:r>
          </a:p>
          <a:p>
            <a:pPr>
              <a:spcBef>
                <a:spcPts val="800"/>
              </a:spcBef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</a:rPr>
              <a:t>Size: 40 m²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93049B-442F-4E2E-9ECD-5A886E3AFAF2}"/>
              </a:ext>
            </a:extLst>
          </p:cNvPr>
          <p:cNvSpPr txBox="1"/>
          <p:nvPr/>
        </p:nvSpPr>
        <p:spPr>
          <a:xfrm>
            <a:off x="662030" y="4021865"/>
            <a:ext cx="32346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spc="22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Arial"/>
              </a:rPr>
              <a:t>Specifications: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9" name="Rectangle 8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C84827-30B8-3587-EFCF-B863C46C4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84" y="833026"/>
            <a:ext cx="5837299" cy="38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36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8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08226" y="2494856"/>
            <a:ext cx="7575550" cy="1868290"/>
          </a:xfrm>
          <a:prstGeom prst="rect">
            <a:avLst/>
          </a:prstGeom>
        </p:spPr>
        <p:txBody>
          <a:bodyPr vert="horz" wrap="square" lIns="0" tIns="110067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867"/>
              </a:spcBef>
              <a:tabLst>
                <a:tab pos="2491441" algn="l"/>
                <a:tab pos="3242472" algn="l"/>
              </a:tabLst>
            </a:pPr>
            <a:r>
              <a:rPr sz="5334" spc="280" dirty="0">
                <a:solidFill>
                  <a:srgbClr val="F7F6F4"/>
                </a:solidFill>
                <a:latin typeface="Planc Medium" pitchFamily="2" charset="0"/>
                <a:ea typeface="Planc Medium" pitchFamily="2" charset="0"/>
                <a:cs typeface="Arial"/>
              </a:rPr>
              <a:t>FOOD</a:t>
            </a:r>
            <a:r>
              <a:rPr lang="en-US" sz="5334" spc="280" dirty="0">
                <a:solidFill>
                  <a:srgbClr val="F7F6F4"/>
                </a:solidFill>
                <a:latin typeface="Planc Medium" pitchFamily="2" charset="0"/>
                <a:ea typeface="Planc Medium" pitchFamily="2" charset="0"/>
                <a:cs typeface="Arial"/>
              </a:rPr>
              <a:t> </a:t>
            </a:r>
            <a:r>
              <a:rPr sz="5334" spc="280" dirty="0">
                <a:solidFill>
                  <a:srgbClr val="F7F6F4"/>
                </a:solidFill>
                <a:latin typeface="Planc Medium" pitchFamily="2" charset="0"/>
                <a:ea typeface="Planc Medium" pitchFamily="2" charset="0"/>
                <a:cs typeface="Arial"/>
              </a:rPr>
              <a:t>&amp;</a:t>
            </a:r>
            <a:r>
              <a:rPr lang="en-US" sz="5334" spc="280" dirty="0">
                <a:solidFill>
                  <a:srgbClr val="F7F6F4"/>
                </a:solidFill>
                <a:latin typeface="Planc Medium" pitchFamily="2" charset="0"/>
                <a:ea typeface="Planc Medium" pitchFamily="2" charset="0"/>
                <a:cs typeface="Arial"/>
              </a:rPr>
              <a:t> </a:t>
            </a:r>
            <a:r>
              <a:rPr sz="5334" spc="280" dirty="0">
                <a:solidFill>
                  <a:srgbClr val="F7F6F4"/>
                </a:solidFill>
                <a:latin typeface="Planc Medium" pitchFamily="2" charset="0"/>
                <a:ea typeface="Planc Medium" pitchFamily="2" charset="0"/>
                <a:cs typeface="Arial"/>
              </a:rPr>
              <a:t>BEVERAGE</a:t>
            </a:r>
          </a:p>
          <a:p>
            <a:pPr marR="303121" algn="ctr">
              <a:lnSpc>
                <a:spcPct val="100000"/>
              </a:lnSpc>
              <a:spcBef>
                <a:spcPts val="867"/>
              </a:spcBef>
            </a:pPr>
            <a:r>
              <a:rPr sz="5334" spc="280" dirty="0">
                <a:solidFill>
                  <a:srgbClr val="F7F6F4"/>
                </a:solidFill>
                <a:latin typeface="Planc Medium" pitchFamily="2" charset="0"/>
                <a:ea typeface="Planc Medium" pitchFamily="2" charset="0"/>
                <a:cs typeface="Arial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001948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874" y="1301110"/>
            <a:ext cx="605587" cy="6039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8974" y="4168463"/>
            <a:ext cx="565145" cy="563623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78227" y="490863"/>
            <a:ext cx="10835547" cy="603956"/>
          </a:xfrm>
          <a:prstGeom prst="rect">
            <a:avLst/>
          </a:prstGeom>
        </p:spPr>
        <p:txBody>
          <a:bodyPr vert="horz" wrap="square" lIns="0" tIns="39251" rIns="0" bIns="0" rtlCol="0" anchor="ctr">
            <a:spAutoFit/>
          </a:bodyPr>
          <a:lstStyle/>
          <a:p>
            <a:pPr marL="267560">
              <a:lnSpc>
                <a:spcPct val="100000"/>
              </a:lnSpc>
              <a:spcBef>
                <a:spcPts val="76"/>
              </a:spcBef>
            </a:pPr>
            <a:r>
              <a:rPr sz="366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The</a:t>
            </a:r>
            <a:r>
              <a:rPr sz="3667" spc="51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 </a:t>
            </a:r>
            <a:r>
              <a:rPr lang="en-US" sz="3667" spc="15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V</a:t>
            </a:r>
            <a:r>
              <a:rPr sz="3667" spc="15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’s</a:t>
            </a:r>
            <a:r>
              <a:rPr sz="3667" spc="52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 </a:t>
            </a:r>
            <a:r>
              <a:rPr lang="en-US" sz="3667" spc="8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Food &amp; Beverage Outlets</a:t>
            </a:r>
            <a:endParaRPr sz="3667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75458" y="1405428"/>
            <a:ext cx="7871632" cy="513815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60875">
              <a:spcBef>
                <a:spcPts val="67"/>
              </a:spcBef>
              <a:tabLst>
                <a:tab pos="1093525" algn="l"/>
                <a:tab pos="3038415" algn="l"/>
                <a:tab pos="3751344" algn="l"/>
                <a:tab pos="4098495" algn="l"/>
              </a:tabLst>
            </a:pPr>
            <a:r>
              <a:rPr sz="2400" spc="-223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Main</a:t>
            </a:r>
            <a:r>
              <a:rPr lang="en-US" sz="2400" spc="-223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lang="en-US" sz="2400" spc="-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R</a:t>
            </a:r>
            <a:r>
              <a:rPr sz="2400" spc="-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estaurant</a:t>
            </a:r>
            <a:r>
              <a:rPr sz="2400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	</a:t>
            </a:r>
          </a:p>
          <a:p>
            <a:pPr marL="160875">
              <a:spcBef>
                <a:spcPts val="2773"/>
              </a:spcBef>
              <a:tabLst>
                <a:tab pos="1280647" algn="l"/>
              </a:tabLst>
            </a:pPr>
            <a:r>
              <a:rPr sz="2400" spc="-230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Lobby</a:t>
            </a:r>
            <a:r>
              <a:rPr lang="en-US" sz="2400" spc="-230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 </a:t>
            </a:r>
            <a:r>
              <a:rPr sz="2400" spc="-1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Ba</a:t>
            </a:r>
            <a:r>
              <a:rPr lang="en-US" sz="2400" spc="-1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r</a:t>
            </a:r>
          </a:p>
          <a:p>
            <a:pPr marL="160875">
              <a:spcBef>
                <a:spcPts val="2773"/>
              </a:spcBef>
              <a:tabLst>
                <a:tab pos="1280647" algn="l"/>
              </a:tabLst>
            </a:pPr>
            <a:r>
              <a:rPr lang="en-US" sz="2400" spc="-1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Horizon Pool Bar</a:t>
            </a:r>
          </a:p>
          <a:p>
            <a:pPr marL="160875">
              <a:spcBef>
                <a:spcPts val="2773"/>
              </a:spcBef>
              <a:tabLst>
                <a:tab pos="1280647" algn="l"/>
              </a:tabLst>
            </a:pPr>
            <a:r>
              <a:rPr lang="en-US" sz="2400" spc="-17" dirty="0">
                <a:solidFill>
                  <a:srgbClr val="8A6E33"/>
                </a:solidFill>
                <a:latin typeface="Planc" pitchFamily="2" charset="0"/>
                <a:cs typeface="Arial"/>
              </a:rPr>
              <a:t>Sky Breeze Bar</a:t>
            </a:r>
            <a:endParaRPr sz="2400" spc="-17" dirty="0">
              <a:solidFill>
                <a:srgbClr val="8A6E33"/>
              </a:solidFill>
              <a:latin typeface="Planc" pitchFamily="2" charset="0"/>
              <a:cs typeface="Arial"/>
            </a:endParaRPr>
          </a:p>
          <a:p>
            <a:pPr marL="160875">
              <a:spcBef>
                <a:spcPts val="2767"/>
              </a:spcBef>
              <a:tabLst>
                <a:tab pos="1223070" algn="l"/>
                <a:tab pos="2168844" algn="l"/>
                <a:tab pos="3080327" algn="l"/>
              </a:tabLst>
            </a:pPr>
            <a:r>
              <a:rPr lang="en-US" sz="2400" spc="-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Brew House </a:t>
            </a:r>
            <a:r>
              <a:rPr sz="2400" spc="-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Coffee</a:t>
            </a:r>
            <a:r>
              <a:rPr lang="en-US" sz="2400" spc="-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S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hop</a:t>
            </a:r>
            <a:r>
              <a:rPr sz="2400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	</a:t>
            </a:r>
            <a:endParaRPr lang="en-US" sz="2400" dirty="0">
              <a:solidFill>
                <a:srgbClr val="8A6E33"/>
              </a:solidFill>
              <a:latin typeface="Planc" pitchFamily="2" charset="0"/>
              <a:ea typeface="Planc" pitchFamily="2" charset="0"/>
              <a:cs typeface="Arial"/>
            </a:endParaRPr>
          </a:p>
          <a:p>
            <a:pPr marL="125736">
              <a:tabLst>
                <a:tab pos="1170151" algn="l"/>
                <a:tab pos="1795870" algn="l"/>
              </a:tabLst>
            </a:pPr>
            <a:endParaRPr lang="en-US" sz="2400" dirty="0">
              <a:solidFill>
                <a:srgbClr val="8A6E33"/>
              </a:solidFill>
              <a:latin typeface="Planc" pitchFamily="2" charset="0"/>
              <a:ea typeface="Planc" pitchFamily="2" charset="0"/>
              <a:cs typeface="Arial"/>
            </a:endParaRPr>
          </a:p>
          <a:p>
            <a:pPr marL="125736">
              <a:tabLst>
                <a:tab pos="1170151" algn="l"/>
                <a:tab pos="1795870" algn="l"/>
              </a:tabLst>
            </a:pP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Angles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and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Demons</a:t>
            </a:r>
          </a:p>
          <a:p>
            <a:pPr>
              <a:spcBef>
                <a:spcPts val="33"/>
              </a:spcBef>
            </a:pPr>
            <a:endParaRPr sz="2400" dirty="0">
              <a:solidFill>
                <a:srgbClr val="8A6E33"/>
              </a:solidFill>
              <a:latin typeface="Planc" pitchFamily="2" charset="0"/>
              <a:ea typeface="Planc" pitchFamily="2" charset="0"/>
              <a:cs typeface="Arial"/>
            </a:endParaRPr>
          </a:p>
          <a:p>
            <a:pPr marL="125736">
              <a:tabLst>
                <a:tab pos="1170151" algn="l"/>
                <a:tab pos="1795870" algn="l"/>
              </a:tabLst>
            </a:pPr>
            <a:r>
              <a:rPr sz="2400" spc="-197" dirty="0" err="1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Pican᷉a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Beach Bar and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A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la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Carte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Restaurants</a:t>
            </a:r>
          </a:p>
          <a:p>
            <a:pPr marL="125736">
              <a:tabLst>
                <a:tab pos="1170151" algn="l"/>
                <a:tab pos="1795870" algn="l"/>
              </a:tabLst>
            </a:pP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(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Brazilian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Restaurant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and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Beach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 </a:t>
            </a:r>
            <a:r>
              <a:rPr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Bar</a:t>
            </a:r>
            <a:r>
              <a:rPr lang="en-US" sz="2400" spc="-197" dirty="0">
                <a:solidFill>
                  <a:srgbClr val="8A6E33"/>
                </a:solidFill>
                <a:latin typeface="Planc" pitchFamily="2" charset="0"/>
                <a:ea typeface="Planc" pitchFamily="2" charset="0"/>
                <a:cs typeface="Arial"/>
              </a:rPr>
              <a:t>)</a:t>
            </a:r>
            <a:endParaRPr sz="2400" spc="-197" dirty="0">
              <a:solidFill>
                <a:srgbClr val="8A6E33"/>
              </a:solidFill>
              <a:latin typeface="Planc" pitchFamily="2" charset="0"/>
              <a:ea typeface="Planc" pitchFamily="2" charset="0"/>
              <a:cs typeface="Arial"/>
            </a:endParaRPr>
          </a:p>
        </p:txBody>
      </p:sp>
      <p:grpSp>
        <p:nvGrpSpPr>
          <p:cNvPr id="22" name="object 6">
            <a:extLst>
              <a:ext uri="{FF2B5EF4-FFF2-40B4-BE49-F238E27FC236}">
                <a16:creationId xmlns:a16="http://schemas.microsoft.com/office/drawing/2014/main" id="{53232D22-DD35-1099-09BE-4CD6300732CA}"/>
              </a:ext>
            </a:extLst>
          </p:cNvPr>
          <p:cNvGrpSpPr/>
          <p:nvPr/>
        </p:nvGrpSpPr>
        <p:grpSpPr>
          <a:xfrm>
            <a:off x="1018974" y="4923938"/>
            <a:ext cx="605616" cy="603985"/>
            <a:chOff x="1231351" y="3808830"/>
            <a:chExt cx="1141095" cy="1141095"/>
          </a:xfrm>
        </p:grpSpPr>
        <p:sp>
          <p:nvSpPr>
            <p:cNvPr id="23" name="object 7">
              <a:extLst>
                <a:ext uri="{FF2B5EF4-FFF2-40B4-BE49-F238E27FC236}">
                  <a16:creationId xmlns:a16="http://schemas.microsoft.com/office/drawing/2014/main" id="{71567BCA-8D40-9815-2320-B99CA9C8C700}"/>
                </a:ext>
              </a:extLst>
            </p:cNvPr>
            <p:cNvSpPr/>
            <p:nvPr/>
          </p:nvSpPr>
          <p:spPr>
            <a:xfrm>
              <a:off x="1275118" y="4159033"/>
              <a:ext cx="983615" cy="790575"/>
            </a:xfrm>
            <a:custGeom>
              <a:avLst/>
              <a:gdLst/>
              <a:ahLst/>
              <a:cxnLst/>
              <a:rect l="l" t="t" r="r" b="b"/>
              <a:pathLst>
                <a:path w="983614" h="790575">
                  <a:moveTo>
                    <a:pt x="409105" y="257987"/>
                  </a:moveTo>
                  <a:lnTo>
                    <a:pt x="407301" y="249275"/>
                  </a:lnTo>
                  <a:lnTo>
                    <a:pt x="402488" y="242366"/>
                  </a:lnTo>
                  <a:lnTo>
                    <a:pt x="395541" y="237794"/>
                  </a:lnTo>
                  <a:lnTo>
                    <a:pt x="387350" y="236143"/>
                  </a:lnTo>
                  <a:lnTo>
                    <a:pt x="378714" y="237947"/>
                  </a:lnTo>
                  <a:lnTo>
                    <a:pt x="371830" y="242760"/>
                  </a:lnTo>
                  <a:lnTo>
                    <a:pt x="367258" y="249720"/>
                  </a:lnTo>
                  <a:lnTo>
                    <a:pt x="365594" y="257987"/>
                  </a:lnTo>
                  <a:lnTo>
                    <a:pt x="365594" y="366102"/>
                  </a:lnTo>
                  <a:lnTo>
                    <a:pt x="366814" y="374357"/>
                  </a:lnTo>
                  <a:lnTo>
                    <a:pt x="371436" y="381330"/>
                  </a:lnTo>
                  <a:lnTo>
                    <a:pt x="378574" y="386143"/>
                  </a:lnTo>
                  <a:lnTo>
                    <a:pt x="387350" y="387934"/>
                  </a:lnTo>
                  <a:lnTo>
                    <a:pt x="395986" y="386143"/>
                  </a:lnTo>
                  <a:lnTo>
                    <a:pt x="402882" y="381330"/>
                  </a:lnTo>
                  <a:lnTo>
                    <a:pt x="407441" y="374357"/>
                  </a:lnTo>
                  <a:lnTo>
                    <a:pt x="409105" y="366102"/>
                  </a:lnTo>
                  <a:lnTo>
                    <a:pt x="409105" y="257987"/>
                  </a:lnTo>
                  <a:close/>
                </a:path>
                <a:path w="983614" h="790575">
                  <a:moveTo>
                    <a:pt x="491998" y="257987"/>
                  </a:moveTo>
                  <a:lnTo>
                    <a:pt x="490194" y="249275"/>
                  </a:lnTo>
                  <a:lnTo>
                    <a:pt x="485381" y="242366"/>
                  </a:lnTo>
                  <a:lnTo>
                    <a:pt x="478434" y="237794"/>
                  </a:lnTo>
                  <a:lnTo>
                    <a:pt x="470242" y="236143"/>
                  </a:lnTo>
                  <a:lnTo>
                    <a:pt x="461619" y="237947"/>
                  </a:lnTo>
                  <a:lnTo>
                    <a:pt x="454723" y="242760"/>
                  </a:lnTo>
                  <a:lnTo>
                    <a:pt x="450151" y="249720"/>
                  </a:lnTo>
                  <a:lnTo>
                    <a:pt x="448500" y="257987"/>
                  </a:lnTo>
                  <a:lnTo>
                    <a:pt x="448500" y="391096"/>
                  </a:lnTo>
                  <a:lnTo>
                    <a:pt x="446316" y="402069"/>
                  </a:lnTo>
                  <a:lnTo>
                    <a:pt x="440347" y="410984"/>
                  </a:lnTo>
                  <a:lnTo>
                    <a:pt x="431469" y="416966"/>
                  </a:lnTo>
                  <a:lnTo>
                    <a:pt x="420547" y="419150"/>
                  </a:lnTo>
                  <a:lnTo>
                    <a:pt x="354164" y="419150"/>
                  </a:lnTo>
                  <a:lnTo>
                    <a:pt x="343268" y="416966"/>
                  </a:lnTo>
                  <a:lnTo>
                    <a:pt x="334391" y="410984"/>
                  </a:lnTo>
                  <a:lnTo>
                    <a:pt x="328396" y="402069"/>
                  </a:lnTo>
                  <a:lnTo>
                    <a:pt x="326212" y="391096"/>
                  </a:lnTo>
                  <a:lnTo>
                    <a:pt x="326212" y="257987"/>
                  </a:lnTo>
                  <a:lnTo>
                    <a:pt x="324421" y="249275"/>
                  </a:lnTo>
                  <a:lnTo>
                    <a:pt x="319620" y="242366"/>
                  </a:lnTo>
                  <a:lnTo>
                    <a:pt x="312686" y="237794"/>
                  </a:lnTo>
                  <a:lnTo>
                    <a:pt x="304457" y="236143"/>
                  </a:lnTo>
                  <a:lnTo>
                    <a:pt x="296265" y="237947"/>
                  </a:lnTo>
                  <a:lnTo>
                    <a:pt x="289318" y="242760"/>
                  </a:lnTo>
                  <a:lnTo>
                    <a:pt x="284505" y="249720"/>
                  </a:lnTo>
                  <a:lnTo>
                    <a:pt x="282702" y="257987"/>
                  </a:lnTo>
                  <a:lnTo>
                    <a:pt x="282702" y="391096"/>
                  </a:lnTo>
                  <a:lnTo>
                    <a:pt x="288340" y="418985"/>
                  </a:lnTo>
                  <a:lnTo>
                    <a:pt x="303695" y="441794"/>
                  </a:lnTo>
                  <a:lnTo>
                    <a:pt x="326415" y="457174"/>
                  </a:lnTo>
                  <a:lnTo>
                    <a:pt x="354164" y="462826"/>
                  </a:lnTo>
                  <a:lnTo>
                    <a:pt x="365594" y="462826"/>
                  </a:lnTo>
                  <a:lnTo>
                    <a:pt x="365594" y="672934"/>
                  </a:lnTo>
                  <a:lnTo>
                    <a:pt x="367398" y="681634"/>
                  </a:lnTo>
                  <a:lnTo>
                    <a:pt x="372211" y="688555"/>
                  </a:lnTo>
                  <a:lnTo>
                    <a:pt x="379158" y="693115"/>
                  </a:lnTo>
                  <a:lnTo>
                    <a:pt x="387350" y="694766"/>
                  </a:lnTo>
                  <a:lnTo>
                    <a:pt x="395986" y="692975"/>
                  </a:lnTo>
                  <a:lnTo>
                    <a:pt x="402882" y="688162"/>
                  </a:lnTo>
                  <a:lnTo>
                    <a:pt x="407441" y="681189"/>
                  </a:lnTo>
                  <a:lnTo>
                    <a:pt x="409105" y="672934"/>
                  </a:lnTo>
                  <a:lnTo>
                    <a:pt x="409105" y="462826"/>
                  </a:lnTo>
                  <a:lnTo>
                    <a:pt x="420547" y="462826"/>
                  </a:lnTo>
                  <a:lnTo>
                    <a:pt x="448284" y="457174"/>
                  </a:lnTo>
                  <a:lnTo>
                    <a:pt x="471004" y="441794"/>
                  </a:lnTo>
                  <a:lnTo>
                    <a:pt x="486359" y="418985"/>
                  </a:lnTo>
                  <a:lnTo>
                    <a:pt x="491998" y="391096"/>
                  </a:lnTo>
                  <a:lnTo>
                    <a:pt x="491998" y="257987"/>
                  </a:lnTo>
                  <a:close/>
                </a:path>
                <a:path w="983614" h="790575">
                  <a:moveTo>
                    <a:pt x="706437" y="355752"/>
                  </a:moveTo>
                  <a:lnTo>
                    <a:pt x="696810" y="308051"/>
                  </a:lnTo>
                  <a:lnTo>
                    <a:pt x="677837" y="279819"/>
                  </a:lnTo>
                  <a:lnTo>
                    <a:pt x="670585" y="269024"/>
                  </a:lnTo>
                  <a:lnTo>
                    <a:pt x="661885" y="263131"/>
                  </a:lnTo>
                  <a:lnTo>
                    <a:pt x="661885" y="355752"/>
                  </a:lnTo>
                  <a:lnTo>
                    <a:pt x="661885" y="461772"/>
                  </a:lnTo>
                  <a:lnTo>
                    <a:pt x="605980" y="461772"/>
                  </a:lnTo>
                  <a:lnTo>
                    <a:pt x="605980" y="279819"/>
                  </a:lnTo>
                  <a:lnTo>
                    <a:pt x="628243" y="290487"/>
                  </a:lnTo>
                  <a:lnTo>
                    <a:pt x="645960" y="307632"/>
                  </a:lnTo>
                  <a:lnTo>
                    <a:pt x="657656" y="329844"/>
                  </a:lnTo>
                  <a:lnTo>
                    <a:pt x="661885" y="355752"/>
                  </a:lnTo>
                  <a:lnTo>
                    <a:pt x="661885" y="263131"/>
                  </a:lnTo>
                  <a:lnTo>
                    <a:pt x="631736" y="242671"/>
                  </a:lnTo>
                  <a:lnTo>
                    <a:pt x="584238" y="232994"/>
                  </a:lnTo>
                  <a:lnTo>
                    <a:pt x="575589" y="234797"/>
                  </a:lnTo>
                  <a:lnTo>
                    <a:pt x="568667" y="239636"/>
                  </a:lnTo>
                  <a:lnTo>
                    <a:pt x="564070" y="246608"/>
                  </a:lnTo>
                  <a:lnTo>
                    <a:pt x="562394" y="254825"/>
                  </a:lnTo>
                  <a:lnTo>
                    <a:pt x="562394" y="673989"/>
                  </a:lnTo>
                  <a:lnTo>
                    <a:pt x="564070" y="682244"/>
                  </a:lnTo>
                  <a:lnTo>
                    <a:pt x="568667" y="689203"/>
                  </a:lnTo>
                  <a:lnTo>
                    <a:pt x="575589" y="694016"/>
                  </a:lnTo>
                  <a:lnTo>
                    <a:pt x="584238" y="695820"/>
                  </a:lnTo>
                  <a:lnTo>
                    <a:pt x="592861" y="694016"/>
                  </a:lnTo>
                  <a:lnTo>
                    <a:pt x="599757" y="689203"/>
                  </a:lnTo>
                  <a:lnTo>
                    <a:pt x="604329" y="682244"/>
                  </a:lnTo>
                  <a:lnTo>
                    <a:pt x="605980" y="673989"/>
                  </a:lnTo>
                  <a:lnTo>
                    <a:pt x="605980" y="506501"/>
                  </a:lnTo>
                  <a:lnTo>
                    <a:pt x="684682" y="506501"/>
                  </a:lnTo>
                  <a:lnTo>
                    <a:pt x="693318" y="504698"/>
                  </a:lnTo>
                  <a:lnTo>
                    <a:pt x="700214" y="499884"/>
                  </a:lnTo>
                  <a:lnTo>
                    <a:pt x="704786" y="492925"/>
                  </a:lnTo>
                  <a:lnTo>
                    <a:pt x="706437" y="484657"/>
                  </a:lnTo>
                  <a:lnTo>
                    <a:pt x="706437" y="461772"/>
                  </a:lnTo>
                  <a:lnTo>
                    <a:pt x="706437" y="355752"/>
                  </a:lnTo>
                  <a:close/>
                </a:path>
                <a:path w="983614" h="790575">
                  <a:moveTo>
                    <a:pt x="983322" y="300596"/>
                  </a:moveTo>
                  <a:lnTo>
                    <a:pt x="980084" y="292963"/>
                  </a:lnTo>
                  <a:lnTo>
                    <a:pt x="973721" y="287096"/>
                  </a:lnTo>
                  <a:lnTo>
                    <a:pt x="935672" y="264210"/>
                  </a:lnTo>
                  <a:lnTo>
                    <a:pt x="805929" y="186169"/>
                  </a:lnTo>
                  <a:lnTo>
                    <a:pt x="805929" y="237109"/>
                  </a:lnTo>
                  <a:lnTo>
                    <a:pt x="805929" y="746772"/>
                  </a:lnTo>
                  <a:lnTo>
                    <a:pt x="178066" y="746772"/>
                  </a:lnTo>
                  <a:lnTo>
                    <a:pt x="178066" y="264210"/>
                  </a:lnTo>
                  <a:lnTo>
                    <a:pt x="178066" y="238163"/>
                  </a:lnTo>
                  <a:lnTo>
                    <a:pt x="491998" y="48933"/>
                  </a:lnTo>
                  <a:lnTo>
                    <a:pt x="805929" y="237109"/>
                  </a:lnTo>
                  <a:lnTo>
                    <a:pt x="805929" y="186169"/>
                  </a:lnTo>
                  <a:lnTo>
                    <a:pt x="577786" y="48933"/>
                  </a:lnTo>
                  <a:lnTo>
                    <a:pt x="503440" y="4203"/>
                  </a:lnTo>
                  <a:lnTo>
                    <a:pt x="496100" y="0"/>
                  </a:lnTo>
                  <a:lnTo>
                    <a:pt x="487883" y="0"/>
                  </a:lnTo>
                  <a:lnTo>
                    <a:pt x="10274" y="287096"/>
                  </a:lnTo>
                  <a:lnTo>
                    <a:pt x="0" y="309016"/>
                  </a:lnTo>
                  <a:lnTo>
                    <a:pt x="2933" y="317258"/>
                  </a:lnTo>
                  <a:lnTo>
                    <a:pt x="8826" y="323634"/>
                  </a:lnTo>
                  <a:lnTo>
                    <a:pt x="16446" y="327113"/>
                  </a:lnTo>
                  <a:lnTo>
                    <a:pt x="24815" y="327482"/>
                  </a:lnTo>
                  <a:lnTo>
                    <a:pt x="32981" y="324535"/>
                  </a:lnTo>
                  <a:lnTo>
                    <a:pt x="133515" y="264210"/>
                  </a:lnTo>
                  <a:lnTo>
                    <a:pt x="133515" y="768604"/>
                  </a:lnTo>
                  <a:lnTo>
                    <a:pt x="135318" y="777316"/>
                  </a:lnTo>
                  <a:lnTo>
                    <a:pt x="140131" y="784263"/>
                  </a:lnTo>
                  <a:lnTo>
                    <a:pt x="147078" y="788860"/>
                  </a:lnTo>
                  <a:lnTo>
                    <a:pt x="155270" y="790524"/>
                  </a:lnTo>
                  <a:lnTo>
                    <a:pt x="826630" y="790524"/>
                  </a:lnTo>
                  <a:lnTo>
                    <a:pt x="835253" y="788708"/>
                  </a:lnTo>
                  <a:lnTo>
                    <a:pt x="842149" y="783869"/>
                  </a:lnTo>
                  <a:lnTo>
                    <a:pt x="846721" y="776871"/>
                  </a:lnTo>
                  <a:lnTo>
                    <a:pt x="848372" y="768604"/>
                  </a:lnTo>
                  <a:lnTo>
                    <a:pt x="848372" y="746772"/>
                  </a:lnTo>
                  <a:lnTo>
                    <a:pt x="848372" y="264210"/>
                  </a:lnTo>
                  <a:lnTo>
                    <a:pt x="948918" y="324535"/>
                  </a:lnTo>
                  <a:lnTo>
                    <a:pt x="952055" y="326644"/>
                  </a:lnTo>
                  <a:lnTo>
                    <a:pt x="956157" y="327609"/>
                  </a:lnTo>
                  <a:lnTo>
                    <a:pt x="967524" y="327609"/>
                  </a:lnTo>
                  <a:lnTo>
                    <a:pt x="974763" y="323481"/>
                  </a:lnTo>
                  <a:lnTo>
                    <a:pt x="978966" y="317258"/>
                  </a:lnTo>
                  <a:lnTo>
                    <a:pt x="983068" y="309016"/>
                  </a:lnTo>
                  <a:lnTo>
                    <a:pt x="983322" y="300596"/>
                  </a:lnTo>
                  <a:close/>
                </a:path>
              </a:pathLst>
            </a:custGeom>
            <a:solidFill>
              <a:srgbClr val="F9FA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4" name="object 8">
              <a:extLst>
                <a:ext uri="{FF2B5EF4-FFF2-40B4-BE49-F238E27FC236}">
                  <a16:creationId xmlns:a16="http://schemas.microsoft.com/office/drawing/2014/main" id="{D2ACD7EE-CCDF-E560-405A-3539CEBA6201}"/>
                </a:ext>
              </a:extLst>
            </p:cNvPr>
            <p:cNvSpPr/>
            <p:nvPr/>
          </p:nvSpPr>
          <p:spPr>
            <a:xfrm>
              <a:off x="1231351" y="3808830"/>
              <a:ext cx="1141095" cy="1141095"/>
            </a:xfrm>
            <a:custGeom>
              <a:avLst/>
              <a:gdLst/>
              <a:ahLst/>
              <a:cxnLst/>
              <a:rect l="l" t="t" r="r" b="b"/>
              <a:pathLst>
                <a:path w="1141095" h="1141095">
                  <a:moveTo>
                    <a:pt x="570519" y="1141039"/>
                  </a:moveTo>
                  <a:lnTo>
                    <a:pt x="523728" y="1139148"/>
                  </a:lnTo>
                  <a:lnTo>
                    <a:pt x="477978" y="1133572"/>
                  </a:lnTo>
                  <a:lnTo>
                    <a:pt x="433417" y="1124459"/>
                  </a:lnTo>
                  <a:lnTo>
                    <a:pt x="390191" y="1111954"/>
                  </a:lnTo>
                  <a:lnTo>
                    <a:pt x="348447" y="1096205"/>
                  </a:lnTo>
                  <a:lnTo>
                    <a:pt x="308333" y="1077359"/>
                  </a:lnTo>
                  <a:lnTo>
                    <a:pt x="269994" y="1055562"/>
                  </a:lnTo>
                  <a:lnTo>
                    <a:pt x="233578" y="1030962"/>
                  </a:lnTo>
                  <a:lnTo>
                    <a:pt x="199231" y="1003705"/>
                  </a:lnTo>
                  <a:lnTo>
                    <a:pt x="167101" y="973938"/>
                  </a:lnTo>
                  <a:lnTo>
                    <a:pt x="137334" y="941808"/>
                  </a:lnTo>
                  <a:lnTo>
                    <a:pt x="110077" y="907461"/>
                  </a:lnTo>
                  <a:lnTo>
                    <a:pt x="85476" y="871045"/>
                  </a:lnTo>
                  <a:lnTo>
                    <a:pt x="63680" y="832706"/>
                  </a:lnTo>
                  <a:lnTo>
                    <a:pt x="44834" y="792592"/>
                  </a:lnTo>
                  <a:lnTo>
                    <a:pt x="29085" y="750848"/>
                  </a:lnTo>
                  <a:lnTo>
                    <a:pt x="16580" y="707622"/>
                  </a:lnTo>
                  <a:lnTo>
                    <a:pt x="7467" y="663061"/>
                  </a:lnTo>
                  <a:lnTo>
                    <a:pt x="1891" y="617311"/>
                  </a:lnTo>
                  <a:lnTo>
                    <a:pt x="0" y="570519"/>
                  </a:lnTo>
                  <a:lnTo>
                    <a:pt x="1891" y="523728"/>
                  </a:lnTo>
                  <a:lnTo>
                    <a:pt x="7467" y="477978"/>
                  </a:lnTo>
                  <a:lnTo>
                    <a:pt x="16580" y="433417"/>
                  </a:lnTo>
                  <a:lnTo>
                    <a:pt x="29085" y="390191"/>
                  </a:lnTo>
                  <a:lnTo>
                    <a:pt x="44834" y="348447"/>
                  </a:lnTo>
                  <a:lnTo>
                    <a:pt x="63680" y="308333"/>
                  </a:lnTo>
                  <a:lnTo>
                    <a:pt x="85476" y="269994"/>
                  </a:lnTo>
                  <a:lnTo>
                    <a:pt x="110077" y="233578"/>
                  </a:lnTo>
                  <a:lnTo>
                    <a:pt x="137334" y="199231"/>
                  </a:lnTo>
                  <a:lnTo>
                    <a:pt x="167101" y="167101"/>
                  </a:lnTo>
                  <a:lnTo>
                    <a:pt x="199231" y="137334"/>
                  </a:lnTo>
                  <a:lnTo>
                    <a:pt x="233578" y="110077"/>
                  </a:lnTo>
                  <a:lnTo>
                    <a:pt x="269994" y="85476"/>
                  </a:lnTo>
                  <a:lnTo>
                    <a:pt x="308333" y="63680"/>
                  </a:lnTo>
                  <a:lnTo>
                    <a:pt x="348447" y="44834"/>
                  </a:lnTo>
                  <a:lnTo>
                    <a:pt x="390191" y="29085"/>
                  </a:lnTo>
                  <a:lnTo>
                    <a:pt x="433417" y="16580"/>
                  </a:lnTo>
                  <a:lnTo>
                    <a:pt x="477978" y="7467"/>
                  </a:lnTo>
                  <a:lnTo>
                    <a:pt x="523728" y="1891"/>
                  </a:lnTo>
                  <a:lnTo>
                    <a:pt x="570519" y="0"/>
                  </a:lnTo>
                  <a:lnTo>
                    <a:pt x="617311" y="1891"/>
                  </a:lnTo>
                  <a:lnTo>
                    <a:pt x="663061" y="7467"/>
                  </a:lnTo>
                  <a:lnTo>
                    <a:pt x="707622" y="16580"/>
                  </a:lnTo>
                  <a:lnTo>
                    <a:pt x="750848" y="29085"/>
                  </a:lnTo>
                  <a:lnTo>
                    <a:pt x="792592" y="44834"/>
                  </a:lnTo>
                  <a:lnTo>
                    <a:pt x="832706" y="63680"/>
                  </a:lnTo>
                  <a:lnTo>
                    <a:pt x="871045" y="85476"/>
                  </a:lnTo>
                  <a:lnTo>
                    <a:pt x="907461" y="110077"/>
                  </a:lnTo>
                  <a:lnTo>
                    <a:pt x="941808" y="137334"/>
                  </a:lnTo>
                  <a:lnTo>
                    <a:pt x="973938" y="167101"/>
                  </a:lnTo>
                  <a:lnTo>
                    <a:pt x="1003705" y="199231"/>
                  </a:lnTo>
                  <a:lnTo>
                    <a:pt x="1030962" y="233578"/>
                  </a:lnTo>
                  <a:lnTo>
                    <a:pt x="1055562" y="269994"/>
                  </a:lnTo>
                  <a:lnTo>
                    <a:pt x="1077359" y="308333"/>
                  </a:lnTo>
                  <a:lnTo>
                    <a:pt x="1096205" y="348447"/>
                  </a:lnTo>
                  <a:lnTo>
                    <a:pt x="1111954" y="390191"/>
                  </a:lnTo>
                  <a:lnTo>
                    <a:pt x="1124459" y="433417"/>
                  </a:lnTo>
                  <a:lnTo>
                    <a:pt x="1133572" y="477978"/>
                  </a:lnTo>
                  <a:lnTo>
                    <a:pt x="1139148" y="523728"/>
                  </a:lnTo>
                  <a:lnTo>
                    <a:pt x="1141039" y="570520"/>
                  </a:lnTo>
                  <a:lnTo>
                    <a:pt x="1139148" y="617311"/>
                  </a:lnTo>
                  <a:lnTo>
                    <a:pt x="1133572" y="663061"/>
                  </a:lnTo>
                  <a:lnTo>
                    <a:pt x="1124459" y="707622"/>
                  </a:lnTo>
                  <a:lnTo>
                    <a:pt x="1111954" y="750848"/>
                  </a:lnTo>
                  <a:lnTo>
                    <a:pt x="1096205" y="792592"/>
                  </a:lnTo>
                  <a:lnTo>
                    <a:pt x="1077359" y="832706"/>
                  </a:lnTo>
                  <a:lnTo>
                    <a:pt x="1055562" y="871045"/>
                  </a:lnTo>
                  <a:lnTo>
                    <a:pt x="1030962" y="907461"/>
                  </a:lnTo>
                  <a:lnTo>
                    <a:pt x="1003705" y="941808"/>
                  </a:lnTo>
                  <a:lnTo>
                    <a:pt x="973938" y="973938"/>
                  </a:lnTo>
                  <a:lnTo>
                    <a:pt x="941808" y="1003705"/>
                  </a:lnTo>
                  <a:lnTo>
                    <a:pt x="907461" y="1030962"/>
                  </a:lnTo>
                  <a:lnTo>
                    <a:pt x="871045" y="1055562"/>
                  </a:lnTo>
                  <a:lnTo>
                    <a:pt x="832706" y="1077359"/>
                  </a:lnTo>
                  <a:lnTo>
                    <a:pt x="792592" y="1096205"/>
                  </a:lnTo>
                  <a:lnTo>
                    <a:pt x="750848" y="1111954"/>
                  </a:lnTo>
                  <a:lnTo>
                    <a:pt x="707622" y="1124459"/>
                  </a:lnTo>
                  <a:lnTo>
                    <a:pt x="663061" y="1133572"/>
                  </a:lnTo>
                  <a:lnTo>
                    <a:pt x="617311" y="1139148"/>
                  </a:lnTo>
                  <a:lnTo>
                    <a:pt x="570519" y="1141039"/>
                  </a:lnTo>
                  <a:close/>
                </a:path>
              </a:pathLst>
            </a:custGeom>
            <a:solidFill>
              <a:srgbClr val="382B1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7EE04797-CDF7-5F9D-5A18-2081EEC1CF91}"/>
                </a:ext>
              </a:extLst>
            </p:cNvPr>
            <p:cNvSpPr/>
            <p:nvPr/>
          </p:nvSpPr>
          <p:spPr>
            <a:xfrm>
              <a:off x="1450076" y="4038856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194458" y="649196"/>
                  </a:moveTo>
                  <a:lnTo>
                    <a:pt x="153116" y="625767"/>
                  </a:lnTo>
                  <a:lnTo>
                    <a:pt x="115604" y="597029"/>
                  </a:lnTo>
                  <a:lnTo>
                    <a:pt x="82441" y="563487"/>
                  </a:lnTo>
                  <a:lnTo>
                    <a:pt x="54144" y="525647"/>
                  </a:lnTo>
                  <a:lnTo>
                    <a:pt x="31234" y="484015"/>
                  </a:lnTo>
                  <a:lnTo>
                    <a:pt x="14227" y="439095"/>
                  </a:lnTo>
                  <a:lnTo>
                    <a:pt x="3643" y="391394"/>
                  </a:lnTo>
                  <a:lnTo>
                    <a:pt x="0" y="341416"/>
                  </a:lnTo>
                  <a:lnTo>
                    <a:pt x="3116" y="295084"/>
                  </a:lnTo>
                  <a:lnTo>
                    <a:pt x="12194" y="250648"/>
                  </a:lnTo>
                  <a:lnTo>
                    <a:pt x="26827" y="208514"/>
                  </a:lnTo>
                  <a:lnTo>
                    <a:pt x="46609" y="169089"/>
                  </a:lnTo>
                  <a:lnTo>
                    <a:pt x="71132" y="132779"/>
                  </a:lnTo>
                  <a:lnTo>
                    <a:pt x="99990" y="99992"/>
                  </a:lnTo>
                  <a:lnTo>
                    <a:pt x="132777" y="71133"/>
                  </a:lnTo>
                  <a:lnTo>
                    <a:pt x="169086" y="46609"/>
                  </a:lnTo>
                  <a:lnTo>
                    <a:pt x="208510" y="26827"/>
                  </a:lnTo>
                  <a:lnTo>
                    <a:pt x="250642" y="12194"/>
                  </a:lnTo>
                  <a:lnTo>
                    <a:pt x="295076" y="3116"/>
                  </a:lnTo>
                  <a:lnTo>
                    <a:pt x="341406" y="0"/>
                  </a:lnTo>
                  <a:lnTo>
                    <a:pt x="387730" y="3116"/>
                  </a:lnTo>
                  <a:lnTo>
                    <a:pt x="432161" y="12194"/>
                  </a:lnTo>
                  <a:lnTo>
                    <a:pt x="474290" y="26827"/>
                  </a:lnTo>
                  <a:lnTo>
                    <a:pt x="513712" y="46609"/>
                  </a:lnTo>
                  <a:lnTo>
                    <a:pt x="550021" y="71133"/>
                  </a:lnTo>
                  <a:lnTo>
                    <a:pt x="582809" y="99992"/>
                  </a:lnTo>
                  <a:lnTo>
                    <a:pt x="611671" y="132779"/>
                  </a:lnTo>
                  <a:lnTo>
                    <a:pt x="617752" y="141781"/>
                  </a:lnTo>
                  <a:lnTo>
                    <a:pt x="408245" y="141781"/>
                  </a:lnTo>
                  <a:lnTo>
                    <a:pt x="226457" y="141814"/>
                  </a:lnTo>
                  <a:lnTo>
                    <a:pt x="183056" y="153890"/>
                  </a:lnTo>
                  <a:lnTo>
                    <a:pt x="144745" y="185808"/>
                  </a:lnTo>
                  <a:lnTo>
                    <a:pt x="117445" y="232305"/>
                  </a:lnTo>
                  <a:lnTo>
                    <a:pt x="107038" y="288130"/>
                  </a:lnTo>
                  <a:lnTo>
                    <a:pt x="112544" y="338550"/>
                  </a:lnTo>
                  <a:lnTo>
                    <a:pt x="127855" y="380917"/>
                  </a:lnTo>
                  <a:lnTo>
                    <a:pt x="151159" y="413349"/>
                  </a:lnTo>
                  <a:lnTo>
                    <a:pt x="186328" y="436239"/>
                  </a:lnTo>
                  <a:lnTo>
                    <a:pt x="205143" y="442708"/>
                  </a:lnTo>
                  <a:lnTo>
                    <a:pt x="194458" y="649196"/>
                  </a:lnTo>
                  <a:close/>
                </a:path>
                <a:path w="683260" h="683260">
                  <a:moveTo>
                    <a:pt x="450596" y="371399"/>
                  </a:moveTo>
                  <a:lnTo>
                    <a:pt x="429494" y="371399"/>
                  </a:lnTo>
                  <a:lnTo>
                    <a:pt x="429494" y="141781"/>
                  </a:lnTo>
                  <a:lnTo>
                    <a:pt x="617752" y="141781"/>
                  </a:lnTo>
                  <a:lnTo>
                    <a:pt x="450596" y="141814"/>
                  </a:lnTo>
                  <a:lnTo>
                    <a:pt x="450596" y="371399"/>
                  </a:lnTo>
                  <a:close/>
                </a:path>
                <a:path w="683260" h="683260">
                  <a:moveTo>
                    <a:pt x="341455" y="682775"/>
                  </a:moveTo>
                  <a:lnTo>
                    <a:pt x="299910" y="680077"/>
                  </a:lnTo>
                  <a:lnTo>
                    <a:pt x="259858" y="672544"/>
                  </a:lnTo>
                  <a:lnTo>
                    <a:pt x="247929" y="442963"/>
                  </a:lnTo>
                  <a:lnTo>
                    <a:pt x="272621" y="433967"/>
                  </a:lnTo>
                  <a:lnTo>
                    <a:pt x="302060" y="413339"/>
                  </a:lnTo>
                  <a:lnTo>
                    <a:pt x="325349" y="380908"/>
                  </a:lnTo>
                  <a:lnTo>
                    <a:pt x="340662" y="338546"/>
                  </a:lnTo>
                  <a:lnTo>
                    <a:pt x="346171" y="288130"/>
                  </a:lnTo>
                  <a:lnTo>
                    <a:pt x="335765" y="232305"/>
                  </a:lnTo>
                  <a:lnTo>
                    <a:pt x="308466" y="185808"/>
                  </a:lnTo>
                  <a:lnTo>
                    <a:pt x="270153" y="153890"/>
                  </a:lnTo>
                  <a:lnTo>
                    <a:pt x="226708" y="141804"/>
                  </a:lnTo>
                  <a:lnTo>
                    <a:pt x="408242" y="141804"/>
                  </a:lnTo>
                  <a:lnTo>
                    <a:pt x="403426" y="180480"/>
                  </a:lnTo>
                  <a:lnTo>
                    <a:pt x="394216" y="267617"/>
                  </a:lnTo>
                  <a:lnTo>
                    <a:pt x="388472" y="359939"/>
                  </a:lnTo>
                  <a:lnTo>
                    <a:pt x="393957" y="413339"/>
                  </a:lnTo>
                  <a:lnTo>
                    <a:pt x="422439" y="443238"/>
                  </a:lnTo>
                  <a:lnTo>
                    <a:pt x="460571" y="460256"/>
                  </a:lnTo>
                  <a:lnTo>
                    <a:pt x="450000" y="664861"/>
                  </a:lnTo>
                  <a:lnTo>
                    <a:pt x="423977" y="672488"/>
                  </a:lnTo>
                  <a:lnTo>
                    <a:pt x="397173" y="678109"/>
                  </a:lnTo>
                  <a:lnTo>
                    <a:pt x="369646" y="681585"/>
                  </a:lnTo>
                  <a:lnTo>
                    <a:pt x="341455" y="682775"/>
                  </a:lnTo>
                  <a:close/>
                </a:path>
                <a:path w="683260" h="683260">
                  <a:moveTo>
                    <a:pt x="494677" y="371458"/>
                  </a:moveTo>
                  <a:lnTo>
                    <a:pt x="473676" y="371458"/>
                  </a:lnTo>
                  <a:lnTo>
                    <a:pt x="473676" y="141814"/>
                  </a:lnTo>
                  <a:lnTo>
                    <a:pt x="494677" y="141814"/>
                  </a:lnTo>
                  <a:lnTo>
                    <a:pt x="494677" y="371458"/>
                  </a:lnTo>
                  <a:close/>
                </a:path>
                <a:path w="683260" h="683260">
                  <a:moveTo>
                    <a:pt x="539691" y="371458"/>
                  </a:moveTo>
                  <a:lnTo>
                    <a:pt x="518620" y="371458"/>
                  </a:lnTo>
                  <a:lnTo>
                    <a:pt x="518620" y="141814"/>
                  </a:lnTo>
                  <a:lnTo>
                    <a:pt x="539691" y="141814"/>
                  </a:lnTo>
                  <a:lnTo>
                    <a:pt x="539691" y="371458"/>
                  </a:lnTo>
                  <a:close/>
                </a:path>
                <a:path w="683260" h="683260">
                  <a:moveTo>
                    <a:pt x="512611" y="636504"/>
                  </a:moveTo>
                  <a:lnTo>
                    <a:pt x="503416" y="460507"/>
                  </a:lnTo>
                  <a:lnTo>
                    <a:pt x="503865" y="460337"/>
                  </a:lnTo>
                  <a:lnTo>
                    <a:pt x="524181" y="453423"/>
                  </a:lnTo>
                  <a:lnTo>
                    <a:pt x="542060" y="443068"/>
                  </a:lnTo>
                  <a:lnTo>
                    <a:pt x="557543" y="429759"/>
                  </a:lnTo>
                  <a:lnTo>
                    <a:pt x="570182" y="414157"/>
                  </a:lnTo>
                  <a:lnTo>
                    <a:pt x="575758" y="359908"/>
                  </a:lnTo>
                  <a:lnTo>
                    <a:pt x="570015" y="267586"/>
                  </a:lnTo>
                  <a:lnTo>
                    <a:pt x="560808" y="180447"/>
                  </a:lnTo>
                  <a:lnTo>
                    <a:pt x="555998" y="141814"/>
                  </a:lnTo>
                  <a:lnTo>
                    <a:pt x="617774" y="141814"/>
                  </a:lnTo>
                  <a:lnTo>
                    <a:pt x="655987" y="208514"/>
                  </a:lnTo>
                  <a:lnTo>
                    <a:pt x="670629" y="250648"/>
                  </a:lnTo>
                  <a:lnTo>
                    <a:pt x="679718" y="295084"/>
                  </a:lnTo>
                  <a:lnTo>
                    <a:pt x="682848" y="341416"/>
                  </a:lnTo>
                  <a:lnTo>
                    <a:pt x="678755" y="394367"/>
                  </a:lnTo>
                  <a:lnTo>
                    <a:pt x="666888" y="444724"/>
                  </a:lnTo>
                  <a:lnTo>
                    <a:pt x="647866" y="491885"/>
                  </a:lnTo>
                  <a:lnTo>
                    <a:pt x="622308" y="535246"/>
                  </a:lnTo>
                  <a:lnTo>
                    <a:pt x="590834" y="574204"/>
                  </a:lnTo>
                  <a:lnTo>
                    <a:pt x="554062" y="608158"/>
                  </a:lnTo>
                  <a:lnTo>
                    <a:pt x="512611" y="636504"/>
                  </a:lnTo>
                  <a:close/>
                </a:path>
              </a:pathLst>
            </a:custGeom>
            <a:solidFill>
              <a:srgbClr val="F9FA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26" name="object 10">
              <a:extLst>
                <a:ext uri="{FF2B5EF4-FFF2-40B4-BE49-F238E27FC236}">
                  <a16:creationId xmlns:a16="http://schemas.microsoft.com/office/drawing/2014/main" id="{42201FD9-8C50-DABB-222E-CB53136A7F2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715" y="4276460"/>
              <a:ext cx="66463" cy="177194"/>
            </a:xfrm>
            <a:prstGeom prst="rect">
              <a:avLst/>
            </a:prstGeom>
          </p:spPr>
        </p:pic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04D05061-5DFB-0D51-5C3E-7A8B5C5E9791}"/>
                </a:ext>
              </a:extLst>
            </p:cNvPr>
            <p:cNvSpPr/>
            <p:nvPr/>
          </p:nvSpPr>
          <p:spPr>
            <a:xfrm>
              <a:off x="1386646" y="3975458"/>
              <a:ext cx="809625" cy="809625"/>
            </a:xfrm>
            <a:custGeom>
              <a:avLst/>
              <a:gdLst/>
              <a:ahLst/>
              <a:cxnLst/>
              <a:rect l="l" t="t" r="r" b="b"/>
              <a:pathLst>
                <a:path w="809625" h="809625">
                  <a:moveTo>
                    <a:pt x="404836" y="809626"/>
                  </a:moveTo>
                  <a:lnTo>
                    <a:pt x="357695" y="806897"/>
                  </a:lnTo>
                  <a:lnTo>
                    <a:pt x="312133" y="798913"/>
                  </a:lnTo>
                  <a:lnTo>
                    <a:pt x="268456" y="785981"/>
                  </a:lnTo>
                  <a:lnTo>
                    <a:pt x="226970" y="768408"/>
                  </a:lnTo>
                  <a:lnTo>
                    <a:pt x="187981" y="746500"/>
                  </a:lnTo>
                  <a:lnTo>
                    <a:pt x="151795" y="720563"/>
                  </a:lnTo>
                  <a:lnTo>
                    <a:pt x="118720" y="690904"/>
                  </a:lnTo>
                  <a:lnTo>
                    <a:pt x="89060" y="657829"/>
                  </a:lnTo>
                  <a:lnTo>
                    <a:pt x="63124" y="621645"/>
                  </a:lnTo>
                  <a:lnTo>
                    <a:pt x="41216" y="582659"/>
                  </a:lnTo>
                  <a:lnTo>
                    <a:pt x="23643" y="541176"/>
                  </a:lnTo>
                  <a:lnTo>
                    <a:pt x="10712" y="497503"/>
                  </a:lnTo>
                  <a:lnTo>
                    <a:pt x="2729" y="451947"/>
                  </a:lnTo>
                  <a:lnTo>
                    <a:pt x="0" y="404814"/>
                  </a:lnTo>
                  <a:lnTo>
                    <a:pt x="2729" y="357671"/>
                  </a:lnTo>
                  <a:lnTo>
                    <a:pt x="10712" y="312107"/>
                  </a:lnTo>
                  <a:lnTo>
                    <a:pt x="23643" y="268430"/>
                  </a:lnTo>
                  <a:lnTo>
                    <a:pt x="41216" y="226945"/>
                  </a:lnTo>
                  <a:lnTo>
                    <a:pt x="63124" y="187957"/>
                  </a:lnTo>
                  <a:lnTo>
                    <a:pt x="89060" y="151775"/>
                  </a:lnTo>
                  <a:lnTo>
                    <a:pt x="118720" y="118702"/>
                  </a:lnTo>
                  <a:lnTo>
                    <a:pt x="151795" y="89046"/>
                  </a:lnTo>
                  <a:lnTo>
                    <a:pt x="187981" y="63113"/>
                  </a:lnTo>
                  <a:lnTo>
                    <a:pt x="226970" y="41208"/>
                  </a:lnTo>
                  <a:lnTo>
                    <a:pt x="268456" y="23639"/>
                  </a:lnTo>
                  <a:lnTo>
                    <a:pt x="312133" y="10710"/>
                  </a:lnTo>
                  <a:lnTo>
                    <a:pt x="357695" y="2728"/>
                  </a:lnTo>
                  <a:lnTo>
                    <a:pt x="404836" y="0"/>
                  </a:lnTo>
                  <a:lnTo>
                    <a:pt x="451975" y="2728"/>
                  </a:lnTo>
                  <a:lnTo>
                    <a:pt x="497534" y="10710"/>
                  </a:lnTo>
                  <a:lnTo>
                    <a:pt x="541209" y="23639"/>
                  </a:lnTo>
                  <a:lnTo>
                    <a:pt x="556584" y="30151"/>
                  </a:lnTo>
                  <a:lnTo>
                    <a:pt x="404836" y="30151"/>
                  </a:lnTo>
                  <a:lnTo>
                    <a:pt x="357906" y="33076"/>
                  </a:lnTo>
                  <a:lnTo>
                    <a:pt x="312697" y="41613"/>
                  </a:lnTo>
                  <a:lnTo>
                    <a:pt x="269563" y="55411"/>
                  </a:lnTo>
                  <a:lnTo>
                    <a:pt x="228858" y="74114"/>
                  </a:lnTo>
                  <a:lnTo>
                    <a:pt x="190935" y="97369"/>
                  </a:lnTo>
                  <a:lnTo>
                    <a:pt x="156149" y="124822"/>
                  </a:lnTo>
                  <a:lnTo>
                    <a:pt x="124852" y="156119"/>
                  </a:lnTo>
                  <a:lnTo>
                    <a:pt x="97400" y="190906"/>
                  </a:lnTo>
                  <a:lnTo>
                    <a:pt x="74145" y="228830"/>
                  </a:lnTo>
                  <a:lnTo>
                    <a:pt x="55442" y="269536"/>
                  </a:lnTo>
                  <a:lnTo>
                    <a:pt x="41645" y="312672"/>
                  </a:lnTo>
                  <a:lnTo>
                    <a:pt x="33107" y="357882"/>
                  </a:lnTo>
                  <a:lnTo>
                    <a:pt x="30183" y="404814"/>
                  </a:lnTo>
                  <a:lnTo>
                    <a:pt x="33107" y="451739"/>
                  </a:lnTo>
                  <a:lnTo>
                    <a:pt x="41645" y="496943"/>
                  </a:lnTo>
                  <a:lnTo>
                    <a:pt x="55442" y="540072"/>
                  </a:lnTo>
                  <a:lnTo>
                    <a:pt x="74145" y="580773"/>
                  </a:lnTo>
                  <a:lnTo>
                    <a:pt x="97400" y="618692"/>
                  </a:lnTo>
                  <a:lnTo>
                    <a:pt x="124852" y="653476"/>
                  </a:lnTo>
                  <a:lnTo>
                    <a:pt x="156149" y="684769"/>
                  </a:lnTo>
                  <a:lnTo>
                    <a:pt x="190935" y="712219"/>
                  </a:lnTo>
                  <a:lnTo>
                    <a:pt x="228858" y="735471"/>
                  </a:lnTo>
                  <a:lnTo>
                    <a:pt x="269563" y="754172"/>
                  </a:lnTo>
                  <a:lnTo>
                    <a:pt x="312697" y="767968"/>
                  </a:lnTo>
                  <a:lnTo>
                    <a:pt x="357906" y="776505"/>
                  </a:lnTo>
                  <a:lnTo>
                    <a:pt x="404836" y="779430"/>
                  </a:lnTo>
                  <a:lnTo>
                    <a:pt x="556675" y="779430"/>
                  </a:lnTo>
                  <a:lnTo>
                    <a:pt x="541209" y="785981"/>
                  </a:lnTo>
                  <a:lnTo>
                    <a:pt x="497534" y="798913"/>
                  </a:lnTo>
                  <a:lnTo>
                    <a:pt x="451975" y="806897"/>
                  </a:lnTo>
                  <a:lnTo>
                    <a:pt x="404836" y="809626"/>
                  </a:lnTo>
                  <a:close/>
                </a:path>
                <a:path w="809625" h="809625">
                  <a:moveTo>
                    <a:pt x="556675" y="779430"/>
                  </a:moveTo>
                  <a:lnTo>
                    <a:pt x="404836" y="779430"/>
                  </a:lnTo>
                  <a:lnTo>
                    <a:pt x="451761" y="776505"/>
                  </a:lnTo>
                  <a:lnTo>
                    <a:pt x="496967" y="767968"/>
                  </a:lnTo>
                  <a:lnTo>
                    <a:pt x="540099" y="754172"/>
                  </a:lnTo>
                  <a:lnTo>
                    <a:pt x="580804" y="735471"/>
                  </a:lnTo>
                  <a:lnTo>
                    <a:pt x="618726" y="712219"/>
                  </a:lnTo>
                  <a:lnTo>
                    <a:pt x="653513" y="684769"/>
                  </a:lnTo>
                  <a:lnTo>
                    <a:pt x="684810" y="653476"/>
                  </a:lnTo>
                  <a:lnTo>
                    <a:pt x="712264" y="618692"/>
                  </a:lnTo>
                  <a:lnTo>
                    <a:pt x="735519" y="580773"/>
                  </a:lnTo>
                  <a:lnTo>
                    <a:pt x="754223" y="540072"/>
                  </a:lnTo>
                  <a:lnTo>
                    <a:pt x="768021" y="496943"/>
                  </a:lnTo>
                  <a:lnTo>
                    <a:pt x="776560" y="451739"/>
                  </a:lnTo>
                  <a:lnTo>
                    <a:pt x="779485" y="404814"/>
                  </a:lnTo>
                  <a:lnTo>
                    <a:pt x="776560" y="357882"/>
                  </a:lnTo>
                  <a:lnTo>
                    <a:pt x="768021" y="312672"/>
                  </a:lnTo>
                  <a:lnTo>
                    <a:pt x="754223" y="269536"/>
                  </a:lnTo>
                  <a:lnTo>
                    <a:pt x="735519" y="228830"/>
                  </a:lnTo>
                  <a:lnTo>
                    <a:pt x="712263" y="190906"/>
                  </a:lnTo>
                  <a:lnTo>
                    <a:pt x="684809" y="156119"/>
                  </a:lnTo>
                  <a:lnTo>
                    <a:pt x="653512" y="124822"/>
                  </a:lnTo>
                  <a:lnTo>
                    <a:pt x="618725" y="97369"/>
                  </a:lnTo>
                  <a:lnTo>
                    <a:pt x="580803" y="74114"/>
                  </a:lnTo>
                  <a:lnTo>
                    <a:pt x="540098" y="55411"/>
                  </a:lnTo>
                  <a:lnTo>
                    <a:pt x="496966" y="41613"/>
                  </a:lnTo>
                  <a:lnTo>
                    <a:pt x="451761" y="33076"/>
                  </a:lnTo>
                  <a:lnTo>
                    <a:pt x="404836" y="30151"/>
                  </a:lnTo>
                  <a:lnTo>
                    <a:pt x="556584" y="30151"/>
                  </a:lnTo>
                  <a:lnTo>
                    <a:pt x="621676" y="63113"/>
                  </a:lnTo>
                  <a:lnTo>
                    <a:pt x="657857" y="89046"/>
                  </a:lnTo>
                  <a:lnTo>
                    <a:pt x="690928" y="118702"/>
                  </a:lnTo>
                  <a:lnTo>
                    <a:pt x="720583" y="151775"/>
                  </a:lnTo>
                  <a:lnTo>
                    <a:pt x="746516" y="187957"/>
                  </a:lnTo>
                  <a:lnTo>
                    <a:pt x="768420" y="226945"/>
                  </a:lnTo>
                  <a:lnTo>
                    <a:pt x="785989" y="268430"/>
                  </a:lnTo>
                  <a:lnTo>
                    <a:pt x="798918" y="312107"/>
                  </a:lnTo>
                  <a:lnTo>
                    <a:pt x="806900" y="357671"/>
                  </a:lnTo>
                  <a:lnTo>
                    <a:pt x="809628" y="404814"/>
                  </a:lnTo>
                  <a:lnTo>
                    <a:pt x="806900" y="451947"/>
                  </a:lnTo>
                  <a:lnTo>
                    <a:pt x="798918" y="497503"/>
                  </a:lnTo>
                  <a:lnTo>
                    <a:pt x="785989" y="541176"/>
                  </a:lnTo>
                  <a:lnTo>
                    <a:pt x="768420" y="582659"/>
                  </a:lnTo>
                  <a:lnTo>
                    <a:pt x="746516" y="621645"/>
                  </a:lnTo>
                  <a:lnTo>
                    <a:pt x="720583" y="657829"/>
                  </a:lnTo>
                  <a:lnTo>
                    <a:pt x="690928" y="690904"/>
                  </a:lnTo>
                  <a:lnTo>
                    <a:pt x="657857" y="720563"/>
                  </a:lnTo>
                  <a:lnTo>
                    <a:pt x="621676" y="746500"/>
                  </a:lnTo>
                  <a:lnTo>
                    <a:pt x="582691" y="768408"/>
                  </a:lnTo>
                  <a:lnTo>
                    <a:pt x="556675" y="779430"/>
                  </a:lnTo>
                  <a:close/>
                </a:path>
              </a:pathLst>
            </a:custGeom>
            <a:solidFill>
              <a:srgbClr val="F9FA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28" name="object 6">
            <a:extLst>
              <a:ext uri="{FF2B5EF4-FFF2-40B4-BE49-F238E27FC236}">
                <a16:creationId xmlns:a16="http://schemas.microsoft.com/office/drawing/2014/main" id="{31383DA8-B9F1-ADAC-2C0A-3A11DA71E95C}"/>
              </a:ext>
            </a:extLst>
          </p:cNvPr>
          <p:cNvGrpSpPr/>
          <p:nvPr/>
        </p:nvGrpSpPr>
        <p:grpSpPr>
          <a:xfrm>
            <a:off x="1013776" y="5770144"/>
            <a:ext cx="605616" cy="603985"/>
            <a:chOff x="1231351" y="3808830"/>
            <a:chExt cx="1141095" cy="1141095"/>
          </a:xfrm>
        </p:grpSpPr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CC742A1D-62EB-14D6-D644-D52E3E005D47}"/>
                </a:ext>
              </a:extLst>
            </p:cNvPr>
            <p:cNvSpPr/>
            <p:nvPr/>
          </p:nvSpPr>
          <p:spPr>
            <a:xfrm>
              <a:off x="1275118" y="4159033"/>
              <a:ext cx="983615" cy="790575"/>
            </a:xfrm>
            <a:custGeom>
              <a:avLst/>
              <a:gdLst/>
              <a:ahLst/>
              <a:cxnLst/>
              <a:rect l="l" t="t" r="r" b="b"/>
              <a:pathLst>
                <a:path w="983614" h="790575">
                  <a:moveTo>
                    <a:pt x="409105" y="257987"/>
                  </a:moveTo>
                  <a:lnTo>
                    <a:pt x="407301" y="249275"/>
                  </a:lnTo>
                  <a:lnTo>
                    <a:pt x="402488" y="242366"/>
                  </a:lnTo>
                  <a:lnTo>
                    <a:pt x="395541" y="237794"/>
                  </a:lnTo>
                  <a:lnTo>
                    <a:pt x="387350" y="236143"/>
                  </a:lnTo>
                  <a:lnTo>
                    <a:pt x="378714" y="237947"/>
                  </a:lnTo>
                  <a:lnTo>
                    <a:pt x="371830" y="242760"/>
                  </a:lnTo>
                  <a:lnTo>
                    <a:pt x="367258" y="249720"/>
                  </a:lnTo>
                  <a:lnTo>
                    <a:pt x="365594" y="257987"/>
                  </a:lnTo>
                  <a:lnTo>
                    <a:pt x="365594" y="366102"/>
                  </a:lnTo>
                  <a:lnTo>
                    <a:pt x="366814" y="374357"/>
                  </a:lnTo>
                  <a:lnTo>
                    <a:pt x="371436" y="381330"/>
                  </a:lnTo>
                  <a:lnTo>
                    <a:pt x="378574" y="386143"/>
                  </a:lnTo>
                  <a:lnTo>
                    <a:pt x="387350" y="387934"/>
                  </a:lnTo>
                  <a:lnTo>
                    <a:pt x="395986" y="386143"/>
                  </a:lnTo>
                  <a:lnTo>
                    <a:pt x="402882" y="381330"/>
                  </a:lnTo>
                  <a:lnTo>
                    <a:pt x="407441" y="374357"/>
                  </a:lnTo>
                  <a:lnTo>
                    <a:pt x="409105" y="366102"/>
                  </a:lnTo>
                  <a:lnTo>
                    <a:pt x="409105" y="257987"/>
                  </a:lnTo>
                  <a:close/>
                </a:path>
                <a:path w="983614" h="790575">
                  <a:moveTo>
                    <a:pt x="491998" y="257987"/>
                  </a:moveTo>
                  <a:lnTo>
                    <a:pt x="490194" y="249275"/>
                  </a:lnTo>
                  <a:lnTo>
                    <a:pt x="485381" y="242366"/>
                  </a:lnTo>
                  <a:lnTo>
                    <a:pt x="478434" y="237794"/>
                  </a:lnTo>
                  <a:lnTo>
                    <a:pt x="470242" y="236143"/>
                  </a:lnTo>
                  <a:lnTo>
                    <a:pt x="461619" y="237947"/>
                  </a:lnTo>
                  <a:lnTo>
                    <a:pt x="454723" y="242760"/>
                  </a:lnTo>
                  <a:lnTo>
                    <a:pt x="450151" y="249720"/>
                  </a:lnTo>
                  <a:lnTo>
                    <a:pt x="448500" y="257987"/>
                  </a:lnTo>
                  <a:lnTo>
                    <a:pt x="448500" y="391096"/>
                  </a:lnTo>
                  <a:lnTo>
                    <a:pt x="446316" y="402069"/>
                  </a:lnTo>
                  <a:lnTo>
                    <a:pt x="440347" y="410984"/>
                  </a:lnTo>
                  <a:lnTo>
                    <a:pt x="431469" y="416966"/>
                  </a:lnTo>
                  <a:lnTo>
                    <a:pt x="420547" y="419150"/>
                  </a:lnTo>
                  <a:lnTo>
                    <a:pt x="354164" y="419150"/>
                  </a:lnTo>
                  <a:lnTo>
                    <a:pt x="343268" y="416966"/>
                  </a:lnTo>
                  <a:lnTo>
                    <a:pt x="334391" y="410984"/>
                  </a:lnTo>
                  <a:lnTo>
                    <a:pt x="328396" y="402069"/>
                  </a:lnTo>
                  <a:lnTo>
                    <a:pt x="326212" y="391096"/>
                  </a:lnTo>
                  <a:lnTo>
                    <a:pt x="326212" y="257987"/>
                  </a:lnTo>
                  <a:lnTo>
                    <a:pt x="324421" y="249275"/>
                  </a:lnTo>
                  <a:lnTo>
                    <a:pt x="319620" y="242366"/>
                  </a:lnTo>
                  <a:lnTo>
                    <a:pt x="312686" y="237794"/>
                  </a:lnTo>
                  <a:lnTo>
                    <a:pt x="304457" y="236143"/>
                  </a:lnTo>
                  <a:lnTo>
                    <a:pt x="296265" y="237947"/>
                  </a:lnTo>
                  <a:lnTo>
                    <a:pt x="289318" y="242760"/>
                  </a:lnTo>
                  <a:lnTo>
                    <a:pt x="284505" y="249720"/>
                  </a:lnTo>
                  <a:lnTo>
                    <a:pt x="282702" y="257987"/>
                  </a:lnTo>
                  <a:lnTo>
                    <a:pt x="282702" y="391096"/>
                  </a:lnTo>
                  <a:lnTo>
                    <a:pt x="288340" y="418985"/>
                  </a:lnTo>
                  <a:lnTo>
                    <a:pt x="303695" y="441794"/>
                  </a:lnTo>
                  <a:lnTo>
                    <a:pt x="326415" y="457174"/>
                  </a:lnTo>
                  <a:lnTo>
                    <a:pt x="354164" y="462826"/>
                  </a:lnTo>
                  <a:lnTo>
                    <a:pt x="365594" y="462826"/>
                  </a:lnTo>
                  <a:lnTo>
                    <a:pt x="365594" y="672934"/>
                  </a:lnTo>
                  <a:lnTo>
                    <a:pt x="367398" y="681634"/>
                  </a:lnTo>
                  <a:lnTo>
                    <a:pt x="372211" y="688555"/>
                  </a:lnTo>
                  <a:lnTo>
                    <a:pt x="379158" y="693115"/>
                  </a:lnTo>
                  <a:lnTo>
                    <a:pt x="387350" y="694766"/>
                  </a:lnTo>
                  <a:lnTo>
                    <a:pt x="395986" y="692975"/>
                  </a:lnTo>
                  <a:lnTo>
                    <a:pt x="402882" y="688162"/>
                  </a:lnTo>
                  <a:lnTo>
                    <a:pt x="407441" y="681189"/>
                  </a:lnTo>
                  <a:lnTo>
                    <a:pt x="409105" y="672934"/>
                  </a:lnTo>
                  <a:lnTo>
                    <a:pt x="409105" y="462826"/>
                  </a:lnTo>
                  <a:lnTo>
                    <a:pt x="420547" y="462826"/>
                  </a:lnTo>
                  <a:lnTo>
                    <a:pt x="448284" y="457174"/>
                  </a:lnTo>
                  <a:lnTo>
                    <a:pt x="471004" y="441794"/>
                  </a:lnTo>
                  <a:lnTo>
                    <a:pt x="486359" y="418985"/>
                  </a:lnTo>
                  <a:lnTo>
                    <a:pt x="491998" y="391096"/>
                  </a:lnTo>
                  <a:lnTo>
                    <a:pt x="491998" y="257987"/>
                  </a:lnTo>
                  <a:close/>
                </a:path>
                <a:path w="983614" h="790575">
                  <a:moveTo>
                    <a:pt x="706437" y="355752"/>
                  </a:moveTo>
                  <a:lnTo>
                    <a:pt x="696810" y="308051"/>
                  </a:lnTo>
                  <a:lnTo>
                    <a:pt x="677837" y="279819"/>
                  </a:lnTo>
                  <a:lnTo>
                    <a:pt x="670585" y="269024"/>
                  </a:lnTo>
                  <a:lnTo>
                    <a:pt x="661885" y="263131"/>
                  </a:lnTo>
                  <a:lnTo>
                    <a:pt x="661885" y="355752"/>
                  </a:lnTo>
                  <a:lnTo>
                    <a:pt x="661885" y="461772"/>
                  </a:lnTo>
                  <a:lnTo>
                    <a:pt x="605980" y="461772"/>
                  </a:lnTo>
                  <a:lnTo>
                    <a:pt x="605980" y="279819"/>
                  </a:lnTo>
                  <a:lnTo>
                    <a:pt x="628243" y="290487"/>
                  </a:lnTo>
                  <a:lnTo>
                    <a:pt x="645960" y="307632"/>
                  </a:lnTo>
                  <a:lnTo>
                    <a:pt x="657656" y="329844"/>
                  </a:lnTo>
                  <a:lnTo>
                    <a:pt x="661885" y="355752"/>
                  </a:lnTo>
                  <a:lnTo>
                    <a:pt x="661885" y="263131"/>
                  </a:lnTo>
                  <a:lnTo>
                    <a:pt x="631736" y="242671"/>
                  </a:lnTo>
                  <a:lnTo>
                    <a:pt x="584238" y="232994"/>
                  </a:lnTo>
                  <a:lnTo>
                    <a:pt x="575589" y="234797"/>
                  </a:lnTo>
                  <a:lnTo>
                    <a:pt x="568667" y="239636"/>
                  </a:lnTo>
                  <a:lnTo>
                    <a:pt x="564070" y="246608"/>
                  </a:lnTo>
                  <a:lnTo>
                    <a:pt x="562394" y="254825"/>
                  </a:lnTo>
                  <a:lnTo>
                    <a:pt x="562394" y="673989"/>
                  </a:lnTo>
                  <a:lnTo>
                    <a:pt x="564070" y="682244"/>
                  </a:lnTo>
                  <a:lnTo>
                    <a:pt x="568667" y="689203"/>
                  </a:lnTo>
                  <a:lnTo>
                    <a:pt x="575589" y="694016"/>
                  </a:lnTo>
                  <a:lnTo>
                    <a:pt x="584238" y="695820"/>
                  </a:lnTo>
                  <a:lnTo>
                    <a:pt x="592861" y="694016"/>
                  </a:lnTo>
                  <a:lnTo>
                    <a:pt x="599757" y="689203"/>
                  </a:lnTo>
                  <a:lnTo>
                    <a:pt x="604329" y="682244"/>
                  </a:lnTo>
                  <a:lnTo>
                    <a:pt x="605980" y="673989"/>
                  </a:lnTo>
                  <a:lnTo>
                    <a:pt x="605980" y="506501"/>
                  </a:lnTo>
                  <a:lnTo>
                    <a:pt x="684682" y="506501"/>
                  </a:lnTo>
                  <a:lnTo>
                    <a:pt x="693318" y="504698"/>
                  </a:lnTo>
                  <a:lnTo>
                    <a:pt x="700214" y="499884"/>
                  </a:lnTo>
                  <a:lnTo>
                    <a:pt x="704786" y="492925"/>
                  </a:lnTo>
                  <a:lnTo>
                    <a:pt x="706437" y="484657"/>
                  </a:lnTo>
                  <a:lnTo>
                    <a:pt x="706437" y="461772"/>
                  </a:lnTo>
                  <a:lnTo>
                    <a:pt x="706437" y="355752"/>
                  </a:lnTo>
                  <a:close/>
                </a:path>
                <a:path w="983614" h="790575">
                  <a:moveTo>
                    <a:pt x="983322" y="300596"/>
                  </a:moveTo>
                  <a:lnTo>
                    <a:pt x="980084" y="292963"/>
                  </a:lnTo>
                  <a:lnTo>
                    <a:pt x="973721" y="287096"/>
                  </a:lnTo>
                  <a:lnTo>
                    <a:pt x="935672" y="264210"/>
                  </a:lnTo>
                  <a:lnTo>
                    <a:pt x="805929" y="186169"/>
                  </a:lnTo>
                  <a:lnTo>
                    <a:pt x="805929" y="237109"/>
                  </a:lnTo>
                  <a:lnTo>
                    <a:pt x="805929" y="746772"/>
                  </a:lnTo>
                  <a:lnTo>
                    <a:pt x="178066" y="746772"/>
                  </a:lnTo>
                  <a:lnTo>
                    <a:pt x="178066" y="264210"/>
                  </a:lnTo>
                  <a:lnTo>
                    <a:pt x="178066" y="238163"/>
                  </a:lnTo>
                  <a:lnTo>
                    <a:pt x="491998" y="48933"/>
                  </a:lnTo>
                  <a:lnTo>
                    <a:pt x="805929" y="237109"/>
                  </a:lnTo>
                  <a:lnTo>
                    <a:pt x="805929" y="186169"/>
                  </a:lnTo>
                  <a:lnTo>
                    <a:pt x="577786" y="48933"/>
                  </a:lnTo>
                  <a:lnTo>
                    <a:pt x="503440" y="4203"/>
                  </a:lnTo>
                  <a:lnTo>
                    <a:pt x="496100" y="0"/>
                  </a:lnTo>
                  <a:lnTo>
                    <a:pt x="487883" y="0"/>
                  </a:lnTo>
                  <a:lnTo>
                    <a:pt x="10274" y="287096"/>
                  </a:lnTo>
                  <a:lnTo>
                    <a:pt x="0" y="309016"/>
                  </a:lnTo>
                  <a:lnTo>
                    <a:pt x="2933" y="317258"/>
                  </a:lnTo>
                  <a:lnTo>
                    <a:pt x="8826" y="323634"/>
                  </a:lnTo>
                  <a:lnTo>
                    <a:pt x="16446" y="327113"/>
                  </a:lnTo>
                  <a:lnTo>
                    <a:pt x="24815" y="327482"/>
                  </a:lnTo>
                  <a:lnTo>
                    <a:pt x="32981" y="324535"/>
                  </a:lnTo>
                  <a:lnTo>
                    <a:pt x="133515" y="264210"/>
                  </a:lnTo>
                  <a:lnTo>
                    <a:pt x="133515" y="768604"/>
                  </a:lnTo>
                  <a:lnTo>
                    <a:pt x="135318" y="777316"/>
                  </a:lnTo>
                  <a:lnTo>
                    <a:pt x="140131" y="784263"/>
                  </a:lnTo>
                  <a:lnTo>
                    <a:pt x="147078" y="788860"/>
                  </a:lnTo>
                  <a:lnTo>
                    <a:pt x="155270" y="790524"/>
                  </a:lnTo>
                  <a:lnTo>
                    <a:pt x="826630" y="790524"/>
                  </a:lnTo>
                  <a:lnTo>
                    <a:pt x="835253" y="788708"/>
                  </a:lnTo>
                  <a:lnTo>
                    <a:pt x="842149" y="783869"/>
                  </a:lnTo>
                  <a:lnTo>
                    <a:pt x="846721" y="776871"/>
                  </a:lnTo>
                  <a:lnTo>
                    <a:pt x="848372" y="768604"/>
                  </a:lnTo>
                  <a:lnTo>
                    <a:pt x="848372" y="746772"/>
                  </a:lnTo>
                  <a:lnTo>
                    <a:pt x="848372" y="264210"/>
                  </a:lnTo>
                  <a:lnTo>
                    <a:pt x="948918" y="324535"/>
                  </a:lnTo>
                  <a:lnTo>
                    <a:pt x="952055" y="326644"/>
                  </a:lnTo>
                  <a:lnTo>
                    <a:pt x="956157" y="327609"/>
                  </a:lnTo>
                  <a:lnTo>
                    <a:pt x="967524" y="327609"/>
                  </a:lnTo>
                  <a:lnTo>
                    <a:pt x="974763" y="323481"/>
                  </a:lnTo>
                  <a:lnTo>
                    <a:pt x="978966" y="317258"/>
                  </a:lnTo>
                  <a:lnTo>
                    <a:pt x="983068" y="309016"/>
                  </a:lnTo>
                  <a:lnTo>
                    <a:pt x="983322" y="300596"/>
                  </a:lnTo>
                  <a:close/>
                </a:path>
              </a:pathLst>
            </a:custGeom>
            <a:solidFill>
              <a:srgbClr val="F9FA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6139FFDE-5456-A96F-AAE7-397EE9DBE0A9}"/>
                </a:ext>
              </a:extLst>
            </p:cNvPr>
            <p:cNvSpPr/>
            <p:nvPr/>
          </p:nvSpPr>
          <p:spPr>
            <a:xfrm>
              <a:off x="1231351" y="3808830"/>
              <a:ext cx="1141095" cy="1141095"/>
            </a:xfrm>
            <a:custGeom>
              <a:avLst/>
              <a:gdLst/>
              <a:ahLst/>
              <a:cxnLst/>
              <a:rect l="l" t="t" r="r" b="b"/>
              <a:pathLst>
                <a:path w="1141095" h="1141095">
                  <a:moveTo>
                    <a:pt x="570519" y="1141039"/>
                  </a:moveTo>
                  <a:lnTo>
                    <a:pt x="523728" y="1139148"/>
                  </a:lnTo>
                  <a:lnTo>
                    <a:pt x="477978" y="1133572"/>
                  </a:lnTo>
                  <a:lnTo>
                    <a:pt x="433417" y="1124459"/>
                  </a:lnTo>
                  <a:lnTo>
                    <a:pt x="390191" y="1111954"/>
                  </a:lnTo>
                  <a:lnTo>
                    <a:pt x="348447" y="1096205"/>
                  </a:lnTo>
                  <a:lnTo>
                    <a:pt x="308333" y="1077359"/>
                  </a:lnTo>
                  <a:lnTo>
                    <a:pt x="269994" y="1055562"/>
                  </a:lnTo>
                  <a:lnTo>
                    <a:pt x="233578" y="1030962"/>
                  </a:lnTo>
                  <a:lnTo>
                    <a:pt x="199231" y="1003705"/>
                  </a:lnTo>
                  <a:lnTo>
                    <a:pt x="167101" y="973938"/>
                  </a:lnTo>
                  <a:lnTo>
                    <a:pt x="137334" y="941808"/>
                  </a:lnTo>
                  <a:lnTo>
                    <a:pt x="110077" y="907461"/>
                  </a:lnTo>
                  <a:lnTo>
                    <a:pt x="85476" y="871045"/>
                  </a:lnTo>
                  <a:lnTo>
                    <a:pt x="63680" y="832706"/>
                  </a:lnTo>
                  <a:lnTo>
                    <a:pt x="44834" y="792592"/>
                  </a:lnTo>
                  <a:lnTo>
                    <a:pt x="29085" y="750848"/>
                  </a:lnTo>
                  <a:lnTo>
                    <a:pt x="16580" y="707622"/>
                  </a:lnTo>
                  <a:lnTo>
                    <a:pt x="7467" y="663061"/>
                  </a:lnTo>
                  <a:lnTo>
                    <a:pt x="1891" y="617311"/>
                  </a:lnTo>
                  <a:lnTo>
                    <a:pt x="0" y="570519"/>
                  </a:lnTo>
                  <a:lnTo>
                    <a:pt x="1891" y="523728"/>
                  </a:lnTo>
                  <a:lnTo>
                    <a:pt x="7467" y="477978"/>
                  </a:lnTo>
                  <a:lnTo>
                    <a:pt x="16580" y="433417"/>
                  </a:lnTo>
                  <a:lnTo>
                    <a:pt x="29085" y="390191"/>
                  </a:lnTo>
                  <a:lnTo>
                    <a:pt x="44834" y="348447"/>
                  </a:lnTo>
                  <a:lnTo>
                    <a:pt x="63680" y="308333"/>
                  </a:lnTo>
                  <a:lnTo>
                    <a:pt x="85476" y="269994"/>
                  </a:lnTo>
                  <a:lnTo>
                    <a:pt x="110077" y="233578"/>
                  </a:lnTo>
                  <a:lnTo>
                    <a:pt x="137334" y="199231"/>
                  </a:lnTo>
                  <a:lnTo>
                    <a:pt x="167101" y="167101"/>
                  </a:lnTo>
                  <a:lnTo>
                    <a:pt x="199231" y="137334"/>
                  </a:lnTo>
                  <a:lnTo>
                    <a:pt x="233578" y="110077"/>
                  </a:lnTo>
                  <a:lnTo>
                    <a:pt x="269994" y="85476"/>
                  </a:lnTo>
                  <a:lnTo>
                    <a:pt x="308333" y="63680"/>
                  </a:lnTo>
                  <a:lnTo>
                    <a:pt x="348447" y="44834"/>
                  </a:lnTo>
                  <a:lnTo>
                    <a:pt x="390191" y="29085"/>
                  </a:lnTo>
                  <a:lnTo>
                    <a:pt x="433417" y="16580"/>
                  </a:lnTo>
                  <a:lnTo>
                    <a:pt x="477978" y="7467"/>
                  </a:lnTo>
                  <a:lnTo>
                    <a:pt x="523728" y="1891"/>
                  </a:lnTo>
                  <a:lnTo>
                    <a:pt x="570519" y="0"/>
                  </a:lnTo>
                  <a:lnTo>
                    <a:pt x="617311" y="1891"/>
                  </a:lnTo>
                  <a:lnTo>
                    <a:pt x="663061" y="7467"/>
                  </a:lnTo>
                  <a:lnTo>
                    <a:pt x="707622" y="16580"/>
                  </a:lnTo>
                  <a:lnTo>
                    <a:pt x="750848" y="29085"/>
                  </a:lnTo>
                  <a:lnTo>
                    <a:pt x="792592" y="44834"/>
                  </a:lnTo>
                  <a:lnTo>
                    <a:pt x="832706" y="63680"/>
                  </a:lnTo>
                  <a:lnTo>
                    <a:pt x="871045" y="85476"/>
                  </a:lnTo>
                  <a:lnTo>
                    <a:pt x="907461" y="110077"/>
                  </a:lnTo>
                  <a:lnTo>
                    <a:pt x="941808" y="137334"/>
                  </a:lnTo>
                  <a:lnTo>
                    <a:pt x="973938" y="167101"/>
                  </a:lnTo>
                  <a:lnTo>
                    <a:pt x="1003705" y="199231"/>
                  </a:lnTo>
                  <a:lnTo>
                    <a:pt x="1030962" y="233578"/>
                  </a:lnTo>
                  <a:lnTo>
                    <a:pt x="1055562" y="269994"/>
                  </a:lnTo>
                  <a:lnTo>
                    <a:pt x="1077359" y="308333"/>
                  </a:lnTo>
                  <a:lnTo>
                    <a:pt x="1096205" y="348447"/>
                  </a:lnTo>
                  <a:lnTo>
                    <a:pt x="1111954" y="390191"/>
                  </a:lnTo>
                  <a:lnTo>
                    <a:pt x="1124459" y="433417"/>
                  </a:lnTo>
                  <a:lnTo>
                    <a:pt x="1133572" y="477978"/>
                  </a:lnTo>
                  <a:lnTo>
                    <a:pt x="1139148" y="523728"/>
                  </a:lnTo>
                  <a:lnTo>
                    <a:pt x="1141039" y="570520"/>
                  </a:lnTo>
                  <a:lnTo>
                    <a:pt x="1139148" y="617311"/>
                  </a:lnTo>
                  <a:lnTo>
                    <a:pt x="1133572" y="663061"/>
                  </a:lnTo>
                  <a:lnTo>
                    <a:pt x="1124459" y="707622"/>
                  </a:lnTo>
                  <a:lnTo>
                    <a:pt x="1111954" y="750848"/>
                  </a:lnTo>
                  <a:lnTo>
                    <a:pt x="1096205" y="792592"/>
                  </a:lnTo>
                  <a:lnTo>
                    <a:pt x="1077359" y="832706"/>
                  </a:lnTo>
                  <a:lnTo>
                    <a:pt x="1055562" y="871045"/>
                  </a:lnTo>
                  <a:lnTo>
                    <a:pt x="1030962" y="907461"/>
                  </a:lnTo>
                  <a:lnTo>
                    <a:pt x="1003705" y="941808"/>
                  </a:lnTo>
                  <a:lnTo>
                    <a:pt x="973938" y="973938"/>
                  </a:lnTo>
                  <a:lnTo>
                    <a:pt x="941808" y="1003705"/>
                  </a:lnTo>
                  <a:lnTo>
                    <a:pt x="907461" y="1030962"/>
                  </a:lnTo>
                  <a:lnTo>
                    <a:pt x="871045" y="1055562"/>
                  </a:lnTo>
                  <a:lnTo>
                    <a:pt x="832706" y="1077359"/>
                  </a:lnTo>
                  <a:lnTo>
                    <a:pt x="792592" y="1096205"/>
                  </a:lnTo>
                  <a:lnTo>
                    <a:pt x="750848" y="1111954"/>
                  </a:lnTo>
                  <a:lnTo>
                    <a:pt x="707622" y="1124459"/>
                  </a:lnTo>
                  <a:lnTo>
                    <a:pt x="663061" y="1133572"/>
                  </a:lnTo>
                  <a:lnTo>
                    <a:pt x="617311" y="1139148"/>
                  </a:lnTo>
                  <a:lnTo>
                    <a:pt x="570519" y="1141039"/>
                  </a:lnTo>
                  <a:close/>
                </a:path>
              </a:pathLst>
            </a:custGeom>
            <a:solidFill>
              <a:srgbClr val="382B1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1" name="object 9">
              <a:extLst>
                <a:ext uri="{FF2B5EF4-FFF2-40B4-BE49-F238E27FC236}">
                  <a16:creationId xmlns:a16="http://schemas.microsoft.com/office/drawing/2014/main" id="{6F5CDDE1-4831-5CAE-F90A-3B6A065090B2}"/>
                </a:ext>
              </a:extLst>
            </p:cNvPr>
            <p:cNvSpPr/>
            <p:nvPr/>
          </p:nvSpPr>
          <p:spPr>
            <a:xfrm>
              <a:off x="1450076" y="4038856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194458" y="649196"/>
                  </a:moveTo>
                  <a:lnTo>
                    <a:pt x="153116" y="625767"/>
                  </a:lnTo>
                  <a:lnTo>
                    <a:pt x="115604" y="597029"/>
                  </a:lnTo>
                  <a:lnTo>
                    <a:pt x="82441" y="563487"/>
                  </a:lnTo>
                  <a:lnTo>
                    <a:pt x="54144" y="525647"/>
                  </a:lnTo>
                  <a:lnTo>
                    <a:pt x="31234" y="484015"/>
                  </a:lnTo>
                  <a:lnTo>
                    <a:pt x="14227" y="439095"/>
                  </a:lnTo>
                  <a:lnTo>
                    <a:pt x="3643" y="391394"/>
                  </a:lnTo>
                  <a:lnTo>
                    <a:pt x="0" y="341416"/>
                  </a:lnTo>
                  <a:lnTo>
                    <a:pt x="3116" y="295084"/>
                  </a:lnTo>
                  <a:lnTo>
                    <a:pt x="12194" y="250648"/>
                  </a:lnTo>
                  <a:lnTo>
                    <a:pt x="26827" y="208514"/>
                  </a:lnTo>
                  <a:lnTo>
                    <a:pt x="46609" y="169089"/>
                  </a:lnTo>
                  <a:lnTo>
                    <a:pt x="71132" y="132779"/>
                  </a:lnTo>
                  <a:lnTo>
                    <a:pt x="99990" y="99992"/>
                  </a:lnTo>
                  <a:lnTo>
                    <a:pt x="132777" y="71133"/>
                  </a:lnTo>
                  <a:lnTo>
                    <a:pt x="169086" y="46609"/>
                  </a:lnTo>
                  <a:lnTo>
                    <a:pt x="208510" y="26827"/>
                  </a:lnTo>
                  <a:lnTo>
                    <a:pt x="250642" y="12194"/>
                  </a:lnTo>
                  <a:lnTo>
                    <a:pt x="295076" y="3116"/>
                  </a:lnTo>
                  <a:lnTo>
                    <a:pt x="341406" y="0"/>
                  </a:lnTo>
                  <a:lnTo>
                    <a:pt x="387730" y="3116"/>
                  </a:lnTo>
                  <a:lnTo>
                    <a:pt x="432161" y="12194"/>
                  </a:lnTo>
                  <a:lnTo>
                    <a:pt x="474290" y="26827"/>
                  </a:lnTo>
                  <a:lnTo>
                    <a:pt x="513712" y="46609"/>
                  </a:lnTo>
                  <a:lnTo>
                    <a:pt x="550021" y="71133"/>
                  </a:lnTo>
                  <a:lnTo>
                    <a:pt x="582809" y="99992"/>
                  </a:lnTo>
                  <a:lnTo>
                    <a:pt x="611671" y="132779"/>
                  </a:lnTo>
                  <a:lnTo>
                    <a:pt x="617752" y="141781"/>
                  </a:lnTo>
                  <a:lnTo>
                    <a:pt x="408245" y="141781"/>
                  </a:lnTo>
                  <a:lnTo>
                    <a:pt x="226457" y="141814"/>
                  </a:lnTo>
                  <a:lnTo>
                    <a:pt x="183056" y="153890"/>
                  </a:lnTo>
                  <a:lnTo>
                    <a:pt x="144745" y="185808"/>
                  </a:lnTo>
                  <a:lnTo>
                    <a:pt x="117445" y="232305"/>
                  </a:lnTo>
                  <a:lnTo>
                    <a:pt x="107038" y="288130"/>
                  </a:lnTo>
                  <a:lnTo>
                    <a:pt x="112544" y="338550"/>
                  </a:lnTo>
                  <a:lnTo>
                    <a:pt x="127855" y="380917"/>
                  </a:lnTo>
                  <a:lnTo>
                    <a:pt x="151159" y="413349"/>
                  </a:lnTo>
                  <a:lnTo>
                    <a:pt x="186328" y="436239"/>
                  </a:lnTo>
                  <a:lnTo>
                    <a:pt x="205143" y="442708"/>
                  </a:lnTo>
                  <a:lnTo>
                    <a:pt x="194458" y="649196"/>
                  </a:lnTo>
                  <a:close/>
                </a:path>
                <a:path w="683260" h="683260">
                  <a:moveTo>
                    <a:pt x="450596" y="371399"/>
                  </a:moveTo>
                  <a:lnTo>
                    <a:pt x="429494" y="371399"/>
                  </a:lnTo>
                  <a:lnTo>
                    <a:pt x="429494" y="141781"/>
                  </a:lnTo>
                  <a:lnTo>
                    <a:pt x="617752" y="141781"/>
                  </a:lnTo>
                  <a:lnTo>
                    <a:pt x="450596" y="141814"/>
                  </a:lnTo>
                  <a:lnTo>
                    <a:pt x="450596" y="371399"/>
                  </a:lnTo>
                  <a:close/>
                </a:path>
                <a:path w="683260" h="683260">
                  <a:moveTo>
                    <a:pt x="341455" y="682775"/>
                  </a:moveTo>
                  <a:lnTo>
                    <a:pt x="299910" y="680077"/>
                  </a:lnTo>
                  <a:lnTo>
                    <a:pt x="259858" y="672544"/>
                  </a:lnTo>
                  <a:lnTo>
                    <a:pt x="247929" y="442963"/>
                  </a:lnTo>
                  <a:lnTo>
                    <a:pt x="272621" y="433967"/>
                  </a:lnTo>
                  <a:lnTo>
                    <a:pt x="302060" y="413339"/>
                  </a:lnTo>
                  <a:lnTo>
                    <a:pt x="325349" y="380908"/>
                  </a:lnTo>
                  <a:lnTo>
                    <a:pt x="340662" y="338546"/>
                  </a:lnTo>
                  <a:lnTo>
                    <a:pt x="346171" y="288130"/>
                  </a:lnTo>
                  <a:lnTo>
                    <a:pt x="335765" y="232305"/>
                  </a:lnTo>
                  <a:lnTo>
                    <a:pt x="308466" y="185808"/>
                  </a:lnTo>
                  <a:lnTo>
                    <a:pt x="270153" y="153890"/>
                  </a:lnTo>
                  <a:lnTo>
                    <a:pt x="226708" y="141804"/>
                  </a:lnTo>
                  <a:lnTo>
                    <a:pt x="408242" y="141804"/>
                  </a:lnTo>
                  <a:lnTo>
                    <a:pt x="403426" y="180480"/>
                  </a:lnTo>
                  <a:lnTo>
                    <a:pt x="394216" y="267617"/>
                  </a:lnTo>
                  <a:lnTo>
                    <a:pt x="388472" y="359939"/>
                  </a:lnTo>
                  <a:lnTo>
                    <a:pt x="393957" y="413339"/>
                  </a:lnTo>
                  <a:lnTo>
                    <a:pt x="422439" y="443238"/>
                  </a:lnTo>
                  <a:lnTo>
                    <a:pt x="460571" y="460256"/>
                  </a:lnTo>
                  <a:lnTo>
                    <a:pt x="450000" y="664861"/>
                  </a:lnTo>
                  <a:lnTo>
                    <a:pt x="423977" y="672488"/>
                  </a:lnTo>
                  <a:lnTo>
                    <a:pt x="397173" y="678109"/>
                  </a:lnTo>
                  <a:lnTo>
                    <a:pt x="369646" y="681585"/>
                  </a:lnTo>
                  <a:lnTo>
                    <a:pt x="341455" y="682775"/>
                  </a:lnTo>
                  <a:close/>
                </a:path>
                <a:path w="683260" h="683260">
                  <a:moveTo>
                    <a:pt x="494677" y="371458"/>
                  </a:moveTo>
                  <a:lnTo>
                    <a:pt x="473676" y="371458"/>
                  </a:lnTo>
                  <a:lnTo>
                    <a:pt x="473676" y="141814"/>
                  </a:lnTo>
                  <a:lnTo>
                    <a:pt x="494677" y="141814"/>
                  </a:lnTo>
                  <a:lnTo>
                    <a:pt x="494677" y="371458"/>
                  </a:lnTo>
                  <a:close/>
                </a:path>
                <a:path w="683260" h="683260">
                  <a:moveTo>
                    <a:pt x="539691" y="371458"/>
                  </a:moveTo>
                  <a:lnTo>
                    <a:pt x="518620" y="371458"/>
                  </a:lnTo>
                  <a:lnTo>
                    <a:pt x="518620" y="141814"/>
                  </a:lnTo>
                  <a:lnTo>
                    <a:pt x="539691" y="141814"/>
                  </a:lnTo>
                  <a:lnTo>
                    <a:pt x="539691" y="371458"/>
                  </a:lnTo>
                  <a:close/>
                </a:path>
                <a:path w="683260" h="683260">
                  <a:moveTo>
                    <a:pt x="512611" y="636504"/>
                  </a:moveTo>
                  <a:lnTo>
                    <a:pt x="503416" y="460507"/>
                  </a:lnTo>
                  <a:lnTo>
                    <a:pt x="503865" y="460337"/>
                  </a:lnTo>
                  <a:lnTo>
                    <a:pt x="524181" y="453423"/>
                  </a:lnTo>
                  <a:lnTo>
                    <a:pt x="542060" y="443068"/>
                  </a:lnTo>
                  <a:lnTo>
                    <a:pt x="557543" y="429759"/>
                  </a:lnTo>
                  <a:lnTo>
                    <a:pt x="570182" y="414157"/>
                  </a:lnTo>
                  <a:lnTo>
                    <a:pt x="575758" y="359908"/>
                  </a:lnTo>
                  <a:lnTo>
                    <a:pt x="570015" y="267586"/>
                  </a:lnTo>
                  <a:lnTo>
                    <a:pt x="560808" y="180447"/>
                  </a:lnTo>
                  <a:lnTo>
                    <a:pt x="555998" y="141814"/>
                  </a:lnTo>
                  <a:lnTo>
                    <a:pt x="617774" y="141814"/>
                  </a:lnTo>
                  <a:lnTo>
                    <a:pt x="655987" y="208514"/>
                  </a:lnTo>
                  <a:lnTo>
                    <a:pt x="670629" y="250648"/>
                  </a:lnTo>
                  <a:lnTo>
                    <a:pt x="679718" y="295084"/>
                  </a:lnTo>
                  <a:lnTo>
                    <a:pt x="682848" y="341416"/>
                  </a:lnTo>
                  <a:lnTo>
                    <a:pt x="678755" y="394367"/>
                  </a:lnTo>
                  <a:lnTo>
                    <a:pt x="666888" y="444724"/>
                  </a:lnTo>
                  <a:lnTo>
                    <a:pt x="647866" y="491885"/>
                  </a:lnTo>
                  <a:lnTo>
                    <a:pt x="622308" y="535246"/>
                  </a:lnTo>
                  <a:lnTo>
                    <a:pt x="590834" y="574204"/>
                  </a:lnTo>
                  <a:lnTo>
                    <a:pt x="554062" y="608158"/>
                  </a:lnTo>
                  <a:lnTo>
                    <a:pt x="512611" y="636504"/>
                  </a:lnTo>
                  <a:close/>
                </a:path>
              </a:pathLst>
            </a:custGeom>
            <a:solidFill>
              <a:srgbClr val="F9FA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2" name="object 10">
              <a:extLst>
                <a:ext uri="{FF2B5EF4-FFF2-40B4-BE49-F238E27FC236}">
                  <a16:creationId xmlns:a16="http://schemas.microsoft.com/office/drawing/2014/main" id="{8B8C26C0-AE0D-6596-D880-6760F26647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715" y="4276460"/>
              <a:ext cx="66463" cy="177194"/>
            </a:xfrm>
            <a:prstGeom prst="rect">
              <a:avLst/>
            </a:prstGeom>
          </p:spPr>
        </p:pic>
        <p:sp>
          <p:nvSpPr>
            <p:cNvPr id="33" name="object 11">
              <a:extLst>
                <a:ext uri="{FF2B5EF4-FFF2-40B4-BE49-F238E27FC236}">
                  <a16:creationId xmlns:a16="http://schemas.microsoft.com/office/drawing/2014/main" id="{81B0AEEF-E89F-50C0-EECA-8905D6D46782}"/>
                </a:ext>
              </a:extLst>
            </p:cNvPr>
            <p:cNvSpPr/>
            <p:nvPr/>
          </p:nvSpPr>
          <p:spPr>
            <a:xfrm>
              <a:off x="1386646" y="3975458"/>
              <a:ext cx="809625" cy="809625"/>
            </a:xfrm>
            <a:custGeom>
              <a:avLst/>
              <a:gdLst/>
              <a:ahLst/>
              <a:cxnLst/>
              <a:rect l="l" t="t" r="r" b="b"/>
              <a:pathLst>
                <a:path w="809625" h="809625">
                  <a:moveTo>
                    <a:pt x="404836" y="809626"/>
                  </a:moveTo>
                  <a:lnTo>
                    <a:pt x="357695" y="806897"/>
                  </a:lnTo>
                  <a:lnTo>
                    <a:pt x="312133" y="798913"/>
                  </a:lnTo>
                  <a:lnTo>
                    <a:pt x="268456" y="785981"/>
                  </a:lnTo>
                  <a:lnTo>
                    <a:pt x="226970" y="768408"/>
                  </a:lnTo>
                  <a:lnTo>
                    <a:pt x="187981" y="746500"/>
                  </a:lnTo>
                  <a:lnTo>
                    <a:pt x="151795" y="720563"/>
                  </a:lnTo>
                  <a:lnTo>
                    <a:pt x="118720" y="690904"/>
                  </a:lnTo>
                  <a:lnTo>
                    <a:pt x="89060" y="657829"/>
                  </a:lnTo>
                  <a:lnTo>
                    <a:pt x="63124" y="621645"/>
                  </a:lnTo>
                  <a:lnTo>
                    <a:pt x="41216" y="582659"/>
                  </a:lnTo>
                  <a:lnTo>
                    <a:pt x="23643" y="541176"/>
                  </a:lnTo>
                  <a:lnTo>
                    <a:pt x="10712" y="497503"/>
                  </a:lnTo>
                  <a:lnTo>
                    <a:pt x="2729" y="451947"/>
                  </a:lnTo>
                  <a:lnTo>
                    <a:pt x="0" y="404814"/>
                  </a:lnTo>
                  <a:lnTo>
                    <a:pt x="2729" y="357671"/>
                  </a:lnTo>
                  <a:lnTo>
                    <a:pt x="10712" y="312107"/>
                  </a:lnTo>
                  <a:lnTo>
                    <a:pt x="23643" y="268430"/>
                  </a:lnTo>
                  <a:lnTo>
                    <a:pt x="41216" y="226945"/>
                  </a:lnTo>
                  <a:lnTo>
                    <a:pt x="63124" y="187957"/>
                  </a:lnTo>
                  <a:lnTo>
                    <a:pt x="89060" y="151775"/>
                  </a:lnTo>
                  <a:lnTo>
                    <a:pt x="118720" y="118702"/>
                  </a:lnTo>
                  <a:lnTo>
                    <a:pt x="151795" y="89046"/>
                  </a:lnTo>
                  <a:lnTo>
                    <a:pt x="187981" y="63113"/>
                  </a:lnTo>
                  <a:lnTo>
                    <a:pt x="226970" y="41208"/>
                  </a:lnTo>
                  <a:lnTo>
                    <a:pt x="268456" y="23639"/>
                  </a:lnTo>
                  <a:lnTo>
                    <a:pt x="312133" y="10710"/>
                  </a:lnTo>
                  <a:lnTo>
                    <a:pt x="357695" y="2728"/>
                  </a:lnTo>
                  <a:lnTo>
                    <a:pt x="404836" y="0"/>
                  </a:lnTo>
                  <a:lnTo>
                    <a:pt x="451975" y="2728"/>
                  </a:lnTo>
                  <a:lnTo>
                    <a:pt x="497534" y="10710"/>
                  </a:lnTo>
                  <a:lnTo>
                    <a:pt x="541209" y="23639"/>
                  </a:lnTo>
                  <a:lnTo>
                    <a:pt x="556584" y="30151"/>
                  </a:lnTo>
                  <a:lnTo>
                    <a:pt x="404836" y="30151"/>
                  </a:lnTo>
                  <a:lnTo>
                    <a:pt x="357906" y="33076"/>
                  </a:lnTo>
                  <a:lnTo>
                    <a:pt x="312697" y="41613"/>
                  </a:lnTo>
                  <a:lnTo>
                    <a:pt x="269563" y="55411"/>
                  </a:lnTo>
                  <a:lnTo>
                    <a:pt x="228858" y="74114"/>
                  </a:lnTo>
                  <a:lnTo>
                    <a:pt x="190935" y="97369"/>
                  </a:lnTo>
                  <a:lnTo>
                    <a:pt x="156149" y="124822"/>
                  </a:lnTo>
                  <a:lnTo>
                    <a:pt x="124852" y="156119"/>
                  </a:lnTo>
                  <a:lnTo>
                    <a:pt x="97400" y="190906"/>
                  </a:lnTo>
                  <a:lnTo>
                    <a:pt x="74145" y="228830"/>
                  </a:lnTo>
                  <a:lnTo>
                    <a:pt x="55442" y="269536"/>
                  </a:lnTo>
                  <a:lnTo>
                    <a:pt x="41645" y="312672"/>
                  </a:lnTo>
                  <a:lnTo>
                    <a:pt x="33107" y="357882"/>
                  </a:lnTo>
                  <a:lnTo>
                    <a:pt x="30183" y="404814"/>
                  </a:lnTo>
                  <a:lnTo>
                    <a:pt x="33107" y="451739"/>
                  </a:lnTo>
                  <a:lnTo>
                    <a:pt x="41645" y="496943"/>
                  </a:lnTo>
                  <a:lnTo>
                    <a:pt x="55442" y="540072"/>
                  </a:lnTo>
                  <a:lnTo>
                    <a:pt x="74145" y="580773"/>
                  </a:lnTo>
                  <a:lnTo>
                    <a:pt x="97400" y="618692"/>
                  </a:lnTo>
                  <a:lnTo>
                    <a:pt x="124852" y="653476"/>
                  </a:lnTo>
                  <a:lnTo>
                    <a:pt x="156149" y="684769"/>
                  </a:lnTo>
                  <a:lnTo>
                    <a:pt x="190935" y="712219"/>
                  </a:lnTo>
                  <a:lnTo>
                    <a:pt x="228858" y="735471"/>
                  </a:lnTo>
                  <a:lnTo>
                    <a:pt x="269563" y="754172"/>
                  </a:lnTo>
                  <a:lnTo>
                    <a:pt x="312697" y="767968"/>
                  </a:lnTo>
                  <a:lnTo>
                    <a:pt x="357906" y="776505"/>
                  </a:lnTo>
                  <a:lnTo>
                    <a:pt x="404836" y="779430"/>
                  </a:lnTo>
                  <a:lnTo>
                    <a:pt x="556675" y="779430"/>
                  </a:lnTo>
                  <a:lnTo>
                    <a:pt x="541209" y="785981"/>
                  </a:lnTo>
                  <a:lnTo>
                    <a:pt x="497534" y="798913"/>
                  </a:lnTo>
                  <a:lnTo>
                    <a:pt x="451975" y="806897"/>
                  </a:lnTo>
                  <a:lnTo>
                    <a:pt x="404836" y="809626"/>
                  </a:lnTo>
                  <a:close/>
                </a:path>
                <a:path w="809625" h="809625">
                  <a:moveTo>
                    <a:pt x="556675" y="779430"/>
                  </a:moveTo>
                  <a:lnTo>
                    <a:pt x="404836" y="779430"/>
                  </a:lnTo>
                  <a:lnTo>
                    <a:pt x="451761" y="776505"/>
                  </a:lnTo>
                  <a:lnTo>
                    <a:pt x="496967" y="767968"/>
                  </a:lnTo>
                  <a:lnTo>
                    <a:pt x="540099" y="754172"/>
                  </a:lnTo>
                  <a:lnTo>
                    <a:pt x="580804" y="735471"/>
                  </a:lnTo>
                  <a:lnTo>
                    <a:pt x="618726" y="712219"/>
                  </a:lnTo>
                  <a:lnTo>
                    <a:pt x="653513" y="684769"/>
                  </a:lnTo>
                  <a:lnTo>
                    <a:pt x="684810" y="653476"/>
                  </a:lnTo>
                  <a:lnTo>
                    <a:pt x="712264" y="618692"/>
                  </a:lnTo>
                  <a:lnTo>
                    <a:pt x="735519" y="580773"/>
                  </a:lnTo>
                  <a:lnTo>
                    <a:pt x="754223" y="540072"/>
                  </a:lnTo>
                  <a:lnTo>
                    <a:pt x="768021" y="496943"/>
                  </a:lnTo>
                  <a:lnTo>
                    <a:pt x="776560" y="451739"/>
                  </a:lnTo>
                  <a:lnTo>
                    <a:pt x="779485" y="404814"/>
                  </a:lnTo>
                  <a:lnTo>
                    <a:pt x="776560" y="357882"/>
                  </a:lnTo>
                  <a:lnTo>
                    <a:pt x="768021" y="312672"/>
                  </a:lnTo>
                  <a:lnTo>
                    <a:pt x="754223" y="269536"/>
                  </a:lnTo>
                  <a:lnTo>
                    <a:pt x="735519" y="228830"/>
                  </a:lnTo>
                  <a:lnTo>
                    <a:pt x="712263" y="190906"/>
                  </a:lnTo>
                  <a:lnTo>
                    <a:pt x="684809" y="156119"/>
                  </a:lnTo>
                  <a:lnTo>
                    <a:pt x="653512" y="124822"/>
                  </a:lnTo>
                  <a:lnTo>
                    <a:pt x="618725" y="97369"/>
                  </a:lnTo>
                  <a:lnTo>
                    <a:pt x="580803" y="74114"/>
                  </a:lnTo>
                  <a:lnTo>
                    <a:pt x="540098" y="55411"/>
                  </a:lnTo>
                  <a:lnTo>
                    <a:pt x="496966" y="41613"/>
                  </a:lnTo>
                  <a:lnTo>
                    <a:pt x="451761" y="33076"/>
                  </a:lnTo>
                  <a:lnTo>
                    <a:pt x="404836" y="30151"/>
                  </a:lnTo>
                  <a:lnTo>
                    <a:pt x="556584" y="30151"/>
                  </a:lnTo>
                  <a:lnTo>
                    <a:pt x="621676" y="63113"/>
                  </a:lnTo>
                  <a:lnTo>
                    <a:pt x="657857" y="89046"/>
                  </a:lnTo>
                  <a:lnTo>
                    <a:pt x="690928" y="118702"/>
                  </a:lnTo>
                  <a:lnTo>
                    <a:pt x="720583" y="151775"/>
                  </a:lnTo>
                  <a:lnTo>
                    <a:pt x="746516" y="187957"/>
                  </a:lnTo>
                  <a:lnTo>
                    <a:pt x="768420" y="226945"/>
                  </a:lnTo>
                  <a:lnTo>
                    <a:pt x="785989" y="268430"/>
                  </a:lnTo>
                  <a:lnTo>
                    <a:pt x="798918" y="312107"/>
                  </a:lnTo>
                  <a:lnTo>
                    <a:pt x="806900" y="357671"/>
                  </a:lnTo>
                  <a:lnTo>
                    <a:pt x="809628" y="404814"/>
                  </a:lnTo>
                  <a:lnTo>
                    <a:pt x="806900" y="451947"/>
                  </a:lnTo>
                  <a:lnTo>
                    <a:pt x="798918" y="497503"/>
                  </a:lnTo>
                  <a:lnTo>
                    <a:pt x="785989" y="541176"/>
                  </a:lnTo>
                  <a:lnTo>
                    <a:pt x="768420" y="582659"/>
                  </a:lnTo>
                  <a:lnTo>
                    <a:pt x="746516" y="621645"/>
                  </a:lnTo>
                  <a:lnTo>
                    <a:pt x="720583" y="657829"/>
                  </a:lnTo>
                  <a:lnTo>
                    <a:pt x="690928" y="690904"/>
                  </a:lnTo>
                  <a:lnTo>
                    <a:pt x="657857" y="720563"/>
                  </a:lnTo>
                  <a:lnTo>
                    <a:pt x="621676" y="746500"/>
                  </a:lnTo>
                  <a:lnTo>
                    <a:pt x="582691" y="768408"/>
                  </a:lnTo>
                  <a:lnTo>
                    <a:pt x="556675" y="779430"/>
                  </a:lnTo>
                  <a:close/>
                </a:path>
              </a:pathLst>
            </a:custGeom>
            <a:solidFill>
              <a:srgbClr val="F9FA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36" name="Rectangle 35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Rectangle 37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9" name="Rectangle 38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588FE6-63B7-6A83-03CB-C06D1FE50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62" y="2771820"/>
            <a:ext cx="677401" cy="65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DFD9AF-EFEE-2981-F17D-E8E390C9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91" y="1975797"/>
            <a:ext cx="677401" cy="65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CB0E9-8B20-F378-DD4F-6808B1306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500" y="792840"/>
            <a:ext cx="2576500" cy="5629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4F997B-BADC-BB43-123B-9C7C1C2B3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57" y="3507019"/>
            <a:ext cx="677401" cy="65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9595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61DB0B-3B50-4DC5-A1E2-41BC1BD08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4063477" y="1295400"/>
            <a:ext cx="7722123" cy="275039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>
              <a:lnSpc>
                <a:spcPct val="140000"/>
              </a:lnSpc>
              <a:spcBef>
                <a:spcPts val="67"/>
              </a:spcBef>
            </a:pPr>
            <a:r>
              <a:rPr sz="17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Our main restaurant is an all-day dining concept that tantalizes the senses with an exceptional culinary experience. Indulge in an extensive array of options where The V brings you 7 cuisines in two spacious and elegant dining rooms. At The V, you can find your favorite picks from Italian, Greek, Turkish, Oriental, Chinese, Japanese, and Indian cuisines.</a:t>
            </a:r>
          </a:p>
          <a:p>
            <a:pPr marR="67313">
              <a:lnSpc>
                <a:spcPct val="140000"/>
              </a:lnSpc>
            </a:pPr>
            <a:r>
              <a:rPr sz="1733" dirty="0">
                <a:solidFill>
                  <a:srgbClr val="16132B"/>
                </a:solidFill>
                <a:latin typeface="Planc" pitchFamily="2" charset="0"/>
                <a:ea typeface="Planc" pitchFamily="2" charset="0"/>
              </a:rPr>
              <a:t>Special delicacies for children are available in the kid’s corner located in the Main Restaurant.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67387" y="431768"/>
            <a:ext cx="7362613" cy="574153"/>
          </a:xfrm>
          <a:prstGeom prst="rect">
            <a:avLst/>
          </a:prstGeom>
        </p:spPr>
        <p:txBody>
          <a:bodyPr vert="horz" wrap="square" lIns="0" tIns="9736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17"/>
              </a:spcBef>
              <a:tabLst>
                <a:tab pos="2901672" algn="l"/>
              </a:tabLst>
            </a:pP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Seven Senses 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Main </a:t>
            </a: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R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estaurant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18007" y="4757553"/>
            <a:ext cx="3807459" cy="117433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1136707">
              <a:lnSpc>
                <a:spcPct val="115900"/>
              </a:lnSpc>
              <a:spcBef>
                <a:spcPts val="63"/>
              </a:spcBef>
            </a:pPr>
            <a:r>
              <a:rPr lang="en-US"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Operation h</a:t>
            </a:r>
            <a:r>
              <a:rPr sz="1600" b="1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our</a:t>
            </a:r>
            <a:r>
              <a:rPr lang="en-US" sz="1600" b="1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s:</a:t>
            </a:r>
            <a:r>
              <a:rPr sz="1600" b="1" spc="70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b="1" spc="50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Breakfast:</a:t>
            </a:r>
            <a:r>
              <a:rPr sz="1600" b="1" spc="4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12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07:00</a:t>
            </a:r>
            <a:r>
              <a:rPr sz="1600" spc="4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lang="en-US" sz="1600" spc="22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–</a:t>
            </a:r>
            <a:r>
              <a:rPr lang="en-US" sz="1600" spc="4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11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10:00</a:t>
            </a:r>
            <a:endParaRPr sz="1600" dirty="0">
              <a:solidFill>
                <a:srgbClr val="16132B"/>
              </a:solidFill>
              <a:latin typeface="Planc" pitchFamily="2" charset="0"/>
              <a:ea typeface="Planc" pitchFamily="2" charset="0"/>
              <a:cs typeface="Palatino Linotype"/>
            </a:endParaRPr>
          </a:p>
          <a:p>
            <a:pPr marL="8467">
              <a:spcBef>
                <a:spcPts val="350"/>
              </a:spcBef>
            </a:pPr>
            <a:r>
              <a:rPr sz="1600" b="1" spc="5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Late</a:t>
            </a:r>
            <a:r>
              <a:rPr sz="1600" b="1" spc="4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breakfast:</a:t>
            </a:r>
            <a:r>
              <a:rPr sz="1600" b="1" spc="50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12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10:00</a:t>
            </a:r>
            <a:r>
              <a:rPr sz="1600" spc="50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22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–</a:t>
            </a:r>
            <a:r>
              <a:rPr sz="1600" spc="50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11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11:00</a:t>
            </a:r>
            <a:endParaRPr sz="1600" dirty="0">
              <a:solidFill>
                <a:srgbClr val="16132B"/>
              </a:solidFill>
              <a:latin typeface="Planc" pitchFamily="2" charset="0"/>
              <a:ea typeface="Planc" pitchFamily="2" charset="0"/>
              <a:cs typeface="Palatino Linotype"/>
            </a:endParaRPr>
          </a:p>
          <a:p>
            <a:pPr marL="8467">
              <a:spcBef>
                <a:spcPts val="350"/>
              </a:spcBef>
            </a:pPr>
            <a:r>
              <a:rPr sz="1600" b="1" spc="50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Lunch:</a:t>
            </a:r>
            <a:r>
              <a:rPr sz="1600" b="1" spc="4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12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12:30</a:t>
            </a:r>
            <a:r>
              <a:rPr sz="1600" spc="4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22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–</a:t>
            </a:r>
            <a:r>
              <a:rPr sz="1600" spc="50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</a:t>
            </a:r>
            <a:r>
              <a:rPr sz="1600" spc="11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15:00</a:t>
            </a:r>
            <a:endParaRPr sz="1600" dirty="0">
              <a:solidFill>
                <a:srgbClr val="16132B"/>
              </a:solidFill>
              <a:latin typeface="Planc" pitchFamily="2" charset="0"/>
              <a:ea typeface="Planc" pitchFamily="2" charset="0"/>
              <a:cs typeface="Palatino Linotyp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8140" y="4653913"/>
            <a:ext cx="3807460" cy="1191779"/>
          </a:xfrm>
          <a:prstGeom prst="rect">
            <a:avLst/>
          </a:prstGeom>
        </p:spPr>
        <p:txBody>
          <a:bodyPr vert="horz" wrap="square" lIns="0" tIns="52493" rIns="0" bIns="0" rtlCol="0">
            <a:spAutoFit/>
          </a:bodyPr>
          <a:lstStyle/>
          <a:p>
            <a:pPr marL="8467">
              <a:spcBef>
                <a:spcPts val="413"/>
              </a:spcBef>
            </a:pPr>
            <a:r>
              <a:rPr sz="1600" b="1" dirty="0">
                <a:solidFill>
                  <a:srgbClr val="16132B"/>
                </a:solidFill>
                <a:latin typeface="Palnc"/>
                <a:cs typeface="Palatino Linotype"/>
              </a:rPr>
              <a:t>Snack:</a:t>
            </a:r>
            <a:r>
              <a:rPr sz="1600" b="1" spc="33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76" dirty="0">
                <a:solidFill>
                  <a:srgbClr val="16132B"/>
                </a:solidFill>
                <a:latin typeface="Palnc"/>
                <a:cs typeface="Palatino Linotype"/>
              </a:rPr>
              <a:t>15:30</a:t>
            </a:r>
            <a:r>
              <a:rPr sz="1600" spc="37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227" dirty="0">
                <a:solidFill>
                  <a:srgbClr val="16132B"/>
                </a:solidFill>
                <a:latin typeface="Palnc"/>
                <a:cs typeface="Palatino Linotype"/>
              </a:rPr>
              <a:t>–</a:t>
            </a:r>
            <a:r>
              <a:rPr sz="1600" spc="37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70" dirty="0">
                <a:solidFill>
                  <a:srgbClr val="16132B"/>
                </a:solidFill>
                <a:latin typeface="Palnc"/>
                <a:cs typeface="Palatino Linotype"/>
              </a:rPr>
              <a:t>17:00</a:t>
            </a:r>
            <a:endParaRPr sz="1600" dirty="0">
              <a:solidFill>
                <a:srgbClr val="16132B"/>
              </a:solidFill>
              <a:latin typeface="Palnc"/>
              <a:cs typeface="Palatino Linotype"/>
            </a:endParaRPr>
          </a:p>
          <a:p>
            <a:pPr marL="8467">
              <a:spcBef>
                <a:spcPts val="350"/>
              </a:spcBef>
            </a:pPr>
            <a:r>
              <a:rPr sz="1600" b="1" dirty="0">
                <a:solidFill>
                  <a:srgbClr val="16132B"/>
                </a:solidFill>
                <a:latin typeface="Palnc"/>
                <a:cs typeface="Palatino Linotype"/>
              </a:rPr>
              <a:t>Dinner:</a:t>
            </a:r>
            <a:r>
              <a:rPr sz="1600" b="1" spc="10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76" dirty="0">
                <a:solidFill>
                  <a:srgbClr val="16132B"/>
                </a:solidFill>
                <a:latin typeface="Palnc"/>
                <a:cs typeface="Palatino Linotype"/>
              </a:rPr>
              <a:t>18:00</a:t>
            </a:r>
            <a:r>
              <a:rPr sz="1600" spc="13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227" dirty="0">
                <a:solidFill>
                  <a:srgbClr val="16132B"/>
                </a:solidFill>
                <a:latin typeface="Palnc"/>
                <a:cs typeface="Palatino Linotype"/>
              </a:rPr>
              <a:t>–</a:t>
            </a:r>
            <a:r>
              <a:rPr sz="1600" spc="13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70" dirty="0">
                <a:solidFill>
                  <a:srgbClr val="16132B"/>
                </a:solidFill>
                <a:latin typeface="Palnc"/>
                <a:cs typeface="Palatino Linotype"/>
              </a:rPr>
              <a:t>22:00</a:t>
            </a:r>
            <a:endParaRPr sz="1600" dirty="0">
              <a:solidFill>
                <a:srgbClr val="16132B"/>
              </a:solidFill>
              <a:latin typeface="Palnc"/>
              <a:cs typeface="Palatino Linotype"/>
            </a:endParaRPr>
          </a:p>
          <a:p>
            <a:pPr marL="8467">
              <a:spcBef>
                <a:spcPts val="350"/>
              </a:spcBef>
            </a:pPr>
            <a:r>
              <a:rPr sz="1600" b="1" dirty="0">
                <a:solidFill>
                  <a:srgbClr val="16132B"/>
                </a:solidFill>
                <a:latin typeface="Palnc"/>
                <a:cs typeface="Palatino Linotype"/>
              </a:rPr>
              <a:t>Late</a:t>
            </a:r>
            <a:r>
              <a:rPr sz="1600" b="1" spc="17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b="1" dirty="0">
                <a:solidFill>
                  <a:srgbClr val="16132B"/>
                </a:solidFill>
                <a:latin typeface="Palnc"/>
                <a:cs typeface="Palatino Linotype"/>
              </a:rPr>
              <a:t>dinner:</a:t>
            </a:r>
            <a:r>
              <a:rPr sz="1600" b="1" spc="17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76" dirty="0">
                <a:solidFill>
                  <a:srgbClr val="16132B"/>
                </a:solidFill>
                <a:latin typeface="Palnc"/>
                <a:cs typeface="Palatino Linotype"/>
              </a:rPr>
              <a:t>22:30</a:t>
            </a:r>
            <a:r>
              <a:rPr sz="1600" spc="17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227" dirty="0">
                <a:solidFill>
                  <a:srgbClr val="16132B"/>
                </a:solidFill>
                <a:latin typeface="Palnc"/>
                <a:cs typeface="Palatino Linotype"/>
              </a:rPr>
              <a:t>–</a:t>
            </a:r>
            <a:r>
              <a:rPr sz="1600" spc="17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63" dirty="0">
                <a:solidFill>
                  <a:srgbClr val="16132B"/>
                </a:solidFill>
                <a:latin typeface="Palnc"/>
                <a:cs typeface="Palatino Linotype"/>
              </a:rPr>
              <a:t>01:00</a:t>
            </a:r>
            <a:endParaRPr sz="1600" dirty="0">
              <a:solidFill>
                <a:srgbClr val="16132B"/>
              </a:solidFill>
              <a:latin typeface="Palnc"/>
              <a:cs typeface="Palatino Linotype"/>
            </a:endParaRPr>
          </a:p>
          <a:p>
            <a:pPr marL="8467">
              <a:spcBef>
                <a:spcPts val="350"/>
              </a:spcBef>
            </a:pPr>
            <a:r>
              <a:rPr sz="1600" b="1" dirty="0">
                <a:solidFill>
                  <a:srgbClr val="16132B"/>
                </a:solidFill>
                <a:latin typeface="Palnc"/>
                <a:cs typeface="Palatino Linotype"/>
              </a:rPr>
              <a:t>Light</a:t>
            </a:r>
            <a:r>
              <a:rPr sz="1600" b="1" spc="-17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b="1" dirty="0">
                <a:solidFill>
                  <a:srgbClr val="16132B"/>
                </a:solidFill>
                <a:latin typeface="Palnc"/>
                <a:cs typeface="Palatino Linotype"/>
              </a:rPr>
              <a:t>breakfast</a:t>
            </a:r>
            <a:r>
              <a:rPr sz="1600" b="1" spc="-13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b="1" spc="30" dirty="0">
                <a:solidFill>
                  <a:srgbClr val="16132B"/>
                </a:solidFill>
                <a:latin typeface="Palnc"/>
                <a:cs typeface="Palatino Linotype"/>
              </a:rPr>
              <a:t>buffet:</a:t>
            </a:r>
            <a:r>
              <a:rPr sz="1600" b="1" spc="-13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76" dirty="0">
                <a:solidFill>
                  <a:srgbClr val="16132B"/>
                </a:solidFill>
                <a:latin typeface="Palnc"/>
                <a:cs typeface="Palatino Linotype"/>
              </a:rPr>
              <a:t>01:00</a:t>
            </a:r>
            <a:r>
              <a:rPr sz="1600" spc="-13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227" dirty="0">
                <a:solidFill>
                  <a:srgbClr val="16132B"/>
                </a:solidFill>
                <a:latin typeface="Palnc"/>
                <a:cs typeface="Palatino Linotype"/>
              </a:rPr>
              <a:t>–</a:t>
            </a:r>
            <a:r>
              <a:rPr sz="1600" spc="-13" dirty="0">
                <a:solidFill>
                  <a:srgbClr val="16132B"/>
                </a:solidFill>
                <a:latin typeface="Palnc"/>
                <a:cs typeface="Palatino Linotype"/>
              </a:rPr>
              <a:t> </a:t>
            </a:r>
            <a:r>
              <a:rPr sz="1600" spc="63" dirty="0">
                <a:solidFill>
                  <a:srgbClr val="16132B"/>
                </a:solidFill>
                <a:latin typeface="Palnc"/>
                <a:cs typeface="Palatino Linotype"/>
              </a:rPr>
              <a:t>06:00</a:t>
            </a:r>
            <a:endParaRPr sz="1600" dirty="0">
              <a:solidFill>
                <a:srgbClr val="16132B"/>
              </a:solidFill>
              <a:latin typeface="Palnc"/>
              <a:cs typeface="Palatino Linotype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5" name="Rectangle 14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7518400" y="4597712"/>
            <a:ext cx="50800" cy="1472889"/>
          </a:xfrm>
          <a:prstGeom prst="rect">
            <a:avLst/>
          </a:prstGeom>
          <a:solidFill>
            <a:srgbClr val="8A6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62313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184FFA-4823-49AE-BE8D-F18EB1765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8227" y="488162"/>
            <a:ext cx="8008997" cy="1025622"/>
          </a:xfrm>
          <a:prstGeom prst="rect">
            <a:avLst/>
          </a:prstGeom>
        </p:spPr>
        <p:txBody>
          <a:bodyPr vert="horz" wrap="square" lIns="0" tIns="9736" rIns="0" bIns="0" rtlCol="0" anchor="ctr">
            <a:spAutoFit/>
          </a:bodyPr>
          <a:lstStyle/>
          <a:p>
            <a:pPr marL="8467">
              <a:spcBef>
                <a:spcPts val="817"/>
              </a:spcBef>
              <a:tabLst>
                <a:tab pos="2901672" algn="l"/>
              </a:tabLst>
            </a:pPr>
            <a:r>
              <a:rPr sz="3667" spc="200" dirty="0" err="1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Pican᷉a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</a:t>
            </a: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-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Brazilian Restaurant</a:t>
            </a: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and Beach Bar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12801" y="2077271"/>
            <a:ext cx="7162799" cy="15020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>
              <a:lnSpc>
                <a:spcPct val="140000"/>
              </a:lnSpc>
            </a:pPr>
            <a:r>
              <a:rPr sz="17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Explore the rich flavors of Latin cuisine with premium grills perfectly marinated and delicately prepared and cooked the Brazilian way.</a:t>
            </a:r>
            <a:endParaRPr lang="en-US" sz="17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  <a:p>
            <a:pPr marR="3387">
              <a:lnSpc>
                <a:spcPct val="140000"/>
              </a:lnSpc>
            </a:pPr>
            <a:r>
              <a:rPr sz="17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The beach bar serves light continental breakfast, fresh juices, and croissants for a great start for the day by the beach.</a:t>
            </a:r>
          </a:p>
        </p:txBody>
      </p:sp>
      <p:sp>
        <p:nvSpPr>
          <p:cNvPr id="8" name="object 7"/>
          <p:cNvSpPr txBox="1"/>
          <p:nvPr/>
        </p:nvSpPr>
        <p:spPr>
          <a:xfrm>
            <a:off x="812801" y="4241801"/>
            <a:ext cx="7874423" cy="11452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40000"/>
              </a:lnSpc>
            </a:pPr>
            <a:r>
              <a:rPr lang="en-US"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O</a:t>
            </a:r>
            <a:r>
              <a:rPr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peration</a:t>
            </a:r>
            <a:r>
              <a:rPr lang="en-US"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 hours</a:t>
            </a:r>
            <a:r>
              <a:rPr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:</a:t>
            </a:r>
          </a:p>
          <a:p>
            <a:pPr marL="8467">
              <a:lnSpc>
                <a:spcPct val="140000"/>
              </a:lnSpc>
              <a:spcBef>
                <a:spcPts val="400"/>
              </a:spcBef>
            </a:pPr>
            <a:r>
              <a:rPr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Daily from </a:t>
            </a:r>
            <a:r>
              <a:rPr sz="1600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18:00 to 22:00</a:t>
            </a:r>
          </a:p>
          <a:p>
            <a:pPr marL="8467">
              <a:lnSpc>
                <a:spcPct val="140000"/>
              </a:lnSpc>
              <a:spcBef>
                <a:spcPts val="400"/>
              </a:spcBef>
            </a:pPr>
            <a:r>
              <a:rPr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Beach Bar is open daily from </a:t>
            </a:r>
            <a:r>
              <a:rPr sz="1600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06:00 to 00:00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2" name="Rectangle 11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742880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3CCB51-3E0A-4627-B6E1-64EFDFD7A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64000" y="1803400"/>
            <a:ext cx="7518400" cy="2622577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R="3387">
              <a:lnSpc>
                <a:spcPct val="140000"/>
              </a:lnSpc>
            </a:pPr>
            <a:r>
              <a:rPr sz="17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Bringing the best of both worlds, Angels and Demons is an exceptional dining experience catering to diners on a plant- based diet as well as others who want to give their taste buds a treat with guilty pleasure. At Angels and Demons, we make it easier for vegetarians, vegans, and pescatarians to choose from a variety of delectable dishes that fit within their diets. Our chefs will also satisfy the cravings of diners who want to rejoice with delicious pizzas, burgers, succulent desserts, and a lot more.</a:t>
            </a:r>
            <a:endParaRPr lang="en-US" sz="17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AD309-078A-4002-BBC6-BF006FF328BC}"/>
              </a:ext>
            </a:extLst>
          </p:cNvPr>
          <p:cNvSpPr txBox="1"/>
          <p:nvPr/>
        </p:nvSpPr>
        <p:spPr>
          <a:xfrm>
            <a:off x="4013200" y="431800"/>
            <a:ext cx="56388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Angels and Demons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5221F-38AC-470B-8F52-BF0C3EC49EE6}"/>
              </a:ext>
            </a:extLst>
          </p:cNvPr>
          <p:cNvSpPr txBox="1"/>
          <p:nvPr/>
        </p:nvSpPr>
        <p:spPr>
          <a:xfrm>
            <a:off x="4066400" y="5153567"/>
            <a:ext cx="320040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67">
              <a:lnSpc>
                <a:spcPct val="140000"/>
              </a:lnSpc>
            </a:pPr>
            <a:r>
              <a:rPr lang="en-US"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Operation hours: </a:t>
            </a:r>
          </a:p>
          <a:p>
            <a:pPr marL="8467">
              <a:lnSpc>
                <a:spcPct val="140000"/>
              </a:lnSpc>
            </a:pPr>
            <a:r>
              <a:rPr lang="en-US" sz="1600" b="1" spc="6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Palatino Linotype"/>
              </a:rPr>
              <a:t>Daily till midnight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8" name="Rectangle 7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379894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8" name="Rectangle 7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4C21743-8EB6-E9CE-F818-5D814A31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97001"/>
            <a:ext cx="2515486" cy="2235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0FEC4-42DE-C43B-EE33-F0C4D59AC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2" y="1397001"/>
            <a:ext cx="2515486" cy="2235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051C7-3CAF-9B68-F661-79CE8651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16" y="1467121"/>
            <a:ext cx="2444445" cy="2165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F8571-66B7-1D34-E967-051CBE450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29" y="1479819"/>
            <a:ext cx="2470971" cy="2181405"/>
          </a:xfrm>
          <a:prstGeom prst="rect">
            <a:avLst/>
          </a:prstGeom>
        </p:spPr>
      </p:pic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2642C31D-E157-A289-C5E0-2C0ECB07DF61}"/>
              </a:ext>
            </a:extLst>
          </p:cNvPr>
          <p:cNvSpPr/>
          <p:nvPr/>
        </p:nvSpPr>
        <p:spPr>
          <a:xfrm>
            <a:off x="270361" y="4109963"/>
            <a:ext cx="2743200" cy="2336011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8A6E3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  </a:t>
            </a: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F30A74A4-700A-4893-3F9F-52BEAD7DFDB8}"/>
              </a:ext>
            </a:extLst>
          </p:cNvPr>
          <p:cNvSpPr/>
          <p:nvPr/>
        </p:nvSpPr>
        <p:spPr>
          <a:xfrm>
            <a:off x="3239721" y="4111624"/>
            <a:ext cx="2743200" cy="2336011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8A6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  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EE169BDC-F7A7-1182-10EC-334AAB33EBDB}"/>
              </a:ext>
            </a:extLst>
          </p:cNvPr>
          <p:cNvSpPr/>
          <p:nvPr/>
        </p:nvSpPr>
        <p:spPr>
          <a:xfrm>
            <a:off x="6209080" y="4109963"/>
            <a:ext cx="2743200" cy="2336011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8A6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  </a:t>
            </a: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0E166A1D-3480-BF51-F26D-1C9B8A625D41}"/>
              </a:ext>
            </a:extLst>
          </p:cNvPr>
          <p:cNvSpPr/>
          <p:nvPr/>
        </p:nvSpPr>
        <p:spPr>
          <a:xfrm>
            <a:off x="9178439" y="4109963"/>
            <a:ext cx="2743200" cy="2336011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8A6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  </a:t>
            </a: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66E5D538-24EF-943E-D9B2-10F3BD1F3FC1}"/>
              </a:ext>
            </a:extLst>
          </p:cNvPr>
          <p:cNvSpPr txBox="1"/>
          <p:nvPr/>
        </p:nvSpPr>
        <p:spPr>
          <a:xfrm>
            <a:off x="3194050" y="4140200"/>
            <a:ext cx="2851150" cy="1040242"/>
          </a:xfrm>
          <a:prstGeom prst="rect">
            <a:avLst/>
          </a:prstGeom>
        </p:spPr>
        <p:txBody>
          <a:bodyPr vert="horz" wrap="square" lIns="0" tIns="70697" rIns="0" bIns="0" rtlCol="0">
            <a:spAutoFit/>
          </a:bodyPr>
          <a:lstStyle/>
          <a:p>
            <a:pPr marR="3387" algn="ctr">
              <a:lnSpc>
                <a:spcPct val="140000"/>
              </a:lnSpc>
            </a:pPr>
            <a:r>
              <a:rPr lang="en-US" sz="2400" dirty="0">
                <a:latin typeface="Planc Medium" pitchFamily="2" charset="0"/>
                <a:ea typeface="Planc Medium" pitchFamily="2" charset="0"/>
                <a:cs typeface="Arial"/>
              </a:rPr>
              <a:t>BREW HOUSE</a:t>
            </a:r>
          </a:p>
          <a:p>
            <a:pPr marR="3387" algn="ctr">
              <a:lnSpc>
                <a:spcPct val="140000"/>
              </a:lnSpc>
            </a:pPr>
            <a:r>
              <a:rPr sz="2400" dirty="0">
                <a:latin typeface="Planc Medium" pitchFamily="2" charset="0"/>
                <a:ea typeface="Planc Medium" pitchFamily="2" charset="0"/>
                <a:cs typeface="Arial"/>
              </a:rPr>
              <a:t>COFFE SHOPE</a:t>
            </a: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8ADDC492-D709-3622-AABB-132008C1E8A8}"/>
              </a:ext>
            </a:extLst>
          </p:cNvPr>
          <p:cNvSpPr txBox="1"/>
          <p:nvPr/>
        </p:nvSpPr>
        <p:spPr>
          <a:xfrm>
            <a:off x="6299200" y="4140201"/>
            <a:ext cx="2593545" cy="97740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00" dirty="0">
                <a:latin typeface="Planc Medium" pitchFamily="2" charset="0"/>
                <a:ea typeface="Planc Medium" pitchFamily="2" charset="0"/>
                <a:cs typeface="Arial"/>
              </a:rPr>
              <a:t>HORIZON </a:t>
            </a:r>
          </a:p>
          <a:p>
            <a:pPr algn="ctr">
              <a:lnSpc>
                <a:spcPct val="140000"/>
              </a:lnSpc>
            </a:pPr>
            <a:r>
              <a:rPr lang="en-US" sz="2400" dirty="0">
                <a:latin typeface="Planc Medium" pitchFamily="2" charset="0"/>
                <a:ea typeface="Planc Medium" pitchFamily="2" charset="0"/>
                <a:cs typeface="Arial"/>
              </a:rPr>
              <a:t>POOL BAR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158C2DD8-BA91-D1A1-BF68-5D8CC951B6DE}"/>
              </a:ext>
            </a:extLst>
          </p:cNvPr>
          <p:cNvSpPr txBox="1"/>
          <p:nvPr/>
        </p:nvSpPr>
        <p:spPr>
          <a:xfrm>
            <a:off x="9178191" y="4200161"/>
            <a:ext cx="2700165" cy="434307"/>
          </a:xfrm>
          <a:prstGeom prst="rect">
            <a:avLst/>
          </a:prstGeom>
        </p:spPr>
        <p:txBody>
          <a:bodyPr vert="horz" wrap="square" lIns="0" tIns="64347" rIns="0" bIns="0" rtlCol="0">
            <a:spAutoFit/>
          </a:bodyPr>
          <a:lstStyle/>
          <a:p>
            <a:pPr marR="3387" algn="ctr"/>
            <a:r>
              <a:rPr lang="en-US" sz="2400" dirty="0">
                <a:latin typeface="Planc Medium" pitchFamily="2" charset="0"/>
                <a:ea typeface="Planc Medium" pitchFamily="2" charset="0"/>
                <a:cs typeface="Arial"/>
              </a:rPr>
              <a:t>SKY BREEZE</a:t>
            </a:r>
            <a:endParaRPr sz="2400" dirty="0">
              <a:latin typeface="Planc Medium" pitchFamily="2" charset="0"/>
              <a:ea typeface="Planc Medium" pitchFamily="2" charset="0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415E5C-05BF-5C0D-03B2-895DF4CB588F}"/>
              </a:ext>
            </a:extLst>
          </p:cNvPr>
          <p:cNvSpPr txBox="1"/>
          <p:nvPr/>
        </p:nvSpPr>
        <p:spPr>
          <a:xfrm>
            <a:off x="411932" y="4184529"/>
            <a:ext cx="2338611" cy="54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00" dirty="0">
                <a:latin typeface="Planc Medium" pitchFamily="2" charset="0"/>
                <a:ea typeface="Planc Medium" pitchFamily="2" charset="0"/>
                <a:cs typeface="Arial"/>
              </a:rPr>
              <a:t>LOBBY BAR</a:t>
            </a:r>
            <a:r>
              <a:rPr lang="en-US" sz="2400" spc="-40" dirty="0">
                <a:latin typeface="Planc Medium" pitchFamily="2" charset="0"/>
                <a:ea typeface="Planc Medium" pitchFamily="2" charset="0"/>
                <a:cs typeface="Arial"/>
              </a:rPr>
              <a:t> </a:t>
            </a:r>
            <a:endParaRPr lang="en-US" sz="2400" spc="-17" dirty="0">
              <a:latin typeface="Planc Medium" pitchFamily="2" charset="0"/>
              <a:ea typeface="Planc Medium" pitchFamily="2" charset="0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96E68E-7FCC-E9BD-E9AF-CF2C60FF4F36}"/>
              </a:ext>
            </a:extLst>
          </p:cNvPr>
          <p:cNvSpPr txBox="1"/>
          <p:nvPr/>
        </p:nvSpPr>
        <p:spPr>
          <a:xfrm>
            <a:off x="6389502" y="5346624"/>
            <a:ext cx="2412939" cy="108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831" indent="-60963" algn="ctr">
              <a:lnSpc>
                <a:spcPct val="140000"/>
              </a:lnSpc>
            </a:pPr>
            <a:r>
              <a:rPr lang="en-US" sz="1600" spc="-17" dirty="0">
                <a:latin typeface="Planc Medium" pitchFamily="2" charset="0"/>
                <a:ea typeface="Planc Medium" pitchFamily="2" charset="0"/>
                <a:cs typeface="Trebuchet MS"/>
              </a:rPr>
              <a:t>Operation hours:          From morning till sunset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293EBB-9799-EEB5-423D-8615B30403E5}"/>
              </a:ext>
            </a:extLst>
          </p:cNvPr>
          <p:cNvSpPr txBox="1"/>
          <p:nvPr/>
        </p:nvSpPr>
        <p:spPr>
          <a:xfrm>
            <a:off x="9365429" y="5463330"/>
            <a:ext cx="2429348" cy="73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831" algn="ctr">
              <a:lnSpc>
                <a:spcPct val="140000"/>
              </a:lnSpc>
            </a:pPr>
            <a:r>
              <a:rPr lang="en-US" sz="1600" spc="-17" dirty="0">
                <a:latin typeface="Planc Medium" pitchFamily="2" charset="0"/>
                <a:ea typeface="Planc Medium" pitchFamily="2" charset="0"/>
                <a:cs typeface="Trebuchet MS"/>
              </a:rPr>
              <a:t>Operation hours:</a:t>
            </a:r>
          </a:p>
          <a:p>
            <a:pPr marR="36831" algn="ctr">
              <a:lnSpc>
                <a:spcPct val="140000"/>
              </a:lnSpc>
            </a:pPr>
            <a:r>
              <a:rPr lang="en-US" sz="1600" spc="-17" dirty="0">
                <a:latin typeface="Planc Medium" pitchFamily="2" charset="0"/>
                <a:ea typeface="Planc Medium" pitchFamily="2" charset="0"/>
                <a:cs typeface="Trebuchet MS"/>
              </a:rPr>
              <a:t>From  </a:t>
            </a:r>
            <a:r>
              <a:rPr lang="en-US" sz="1600" spc="-17" dirty="0" err="1">
                <a:solidFill>
                  <a:srgbClr val="FF0000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xx:xx</a:t>
            </a:r>
            <a:r>
              <a:rPr lang="en-US" sz="1600" spc="-17" dirty="0">
                <a:solidFill>
                  <a:srgbClr val="FF0000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 to </a:t>
            </a:r>
            <a:r>
              <a:rPr lang="en-US" sz="1600" spc="-17" dirty="0" err="1">
                <a:solidFill>
                  <a:srgbClr val="FF0000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xx:xx</a:t>
            </a:r>
            <a:endParaRPr lang="en-US" sz="1600" spc="-17" dirty="0">
              <a:solidFill>
                <a:srgbClr val="FF0000"/>
              </a:solidFill>
              <a:latin typeface="Planc Medium" pitchFamily="2" charset="0"/>
              <a:ea typeface="Planc Medium" pitchFamily="2" charset="0"/>
              <a:cs typeface="Trebuchet MS"/>
            </a:endParaRP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A58AB880-8B25-A8F8-A168-95A75F6B558D}"/>
              </a:ext>
            </a:extLst>
          </p:cNvPr>
          <p:cNvSpPr txBox="1"/>
          <p:nvPr/>
        </p:nvSpPr>
        <p:spPr>
          <a:xfrm>
            <a:off x="681891" y="4821416"/>
            <a:ext cx="1828800" cy="760807"/>
          </a:xfrm>
          <a:prstGeom prst="rect">
            <a:avLst/>
          </a:prstGeom>
        </p:spPr>
        <p:txBody>
          <a:bodyPr vert="horz" wrap="square" lIns="0" tIns="70697" rIns="0" bIns="0" rtlCol="0">
            <a:spAutoFit/>
          </a:bodyPr>
          <a:lstStyle/>
          <a:p>
            <a:pPr marR="36831" algn="ctr">
              <a:lnSpc>
                <a:spcPct val="140000"/>
              </a:lnSpc>
            </a:pPr>
            <a:r>
              <a:rPr lang="en-US" sz="1600" spc="-17" dirty="0">
                <a:latin typeface="Planc Medium" pitchFamily="2" charset="0"/>
                <a:ea typeface="Planc Medium" pitchFamily="2" charset="0"/>
                <a:cs typeface="Trebuchet MS"/>
              </a:rPr>
              <a:t>O</a:t>
            </a:r>
            <a:r>
              <a:rPr lang="en-US" sz="1600" spc="-63" dirty="0">
                <a:latin typeface="Planc Medium" pitchFamily="2" charset="0"/>
                <a:ea typeface="Planc Medium" pitchFamily="2" charset="0"/>
                <a:cs typeface="Trebuchet MS"/>
              </a:rPr>
              <a:t>peration hours: </a:t>
            </a:r>
            <a:r>
              <a:rPr lang="en-US" sz="1600" spc="-20" dirty="0">
                <a:latin typeface="Planc Medium" pitchFamily="2" charset="0"/>
                <a:ea typeface="Planc Medium" pitchFamily="2" charset="0"/>
                <a:cs typeface="Trebuchet MS"/>
              </a:rPr>
              <a:t>Around</a:t>
            </a:r>
            <a:r>
              <a:rPr lang="en-US" sz="1600" spc="-190" dirty="0">
                <a:latin typeface="Planc Medium" pitchFamily="2" charset="0"/>
                <a:ea typeface="Planc Medium" pitchFamily="2" charset="0"/>
                <a:cs typeface="Trebuchet MS"/>
              </a:rPr>
              <a:t> </a:t>
            </a:r>
            <a:r>
              <a:rPr lang="en-US" sz="1600" spc="-47" dirty="0">
                <a:latin typeface="Planc Medium" pitchFamily="2" charset="0"/>
                <a:ea typeface="Planc Medium" pitchFamily="2" charset="0"/>
                <a:cs typeface="Trebuchet MS"/>
              </a:rPr>
              <a:t>the</a:t>
            </a:r>
            <a:r>
              <a:rPr lang="en-US" sz="1600" spc="-190" dirty="0">
                <a:latin typeface="Planc Medium" pitchFamily="2" charset="0"/>
                <a:ea typeface="Planc Medium" pitchFamily="2" charset="0"/>
                <a:cs typeface="Trebuchet MS"/>
              </a:rPr>
              <a:t> </a:t>
            </a:r>
            <a:r>
              <a:rPr lang="en-US" sz="1600" spc="-13" dirty="0">
                <a:latin typeface="Planc Medium" pitchFamily="2" charset="0"/>
                <a:ea typeface="Planc Medium" pitchFamily="2" charset="0"/>
                <a:cs typeface="Trebuchet MS"/>
              </a:rPr>
              <a:t>clock</a:t>
            </a:r>
            <a:endParaRPr lang="en-US" sz="1600" dirty="0">
              <a:latin typeface="Planc Medium" pitchFamily="2" charset="0"/>
              <a:ea typeface="Planc Medium" pitchFamily="2" charset="0"/>
              <a:cs typeface="Trebuchet M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0798B0-3E23-5F49-C8F8-BE2E380CCA25}"/>
              </a:ext>
            </a:extLst>
          </p:cNvPr>
          <p:cNvSpPr txBox="1"/>
          <p:nvPr/>
        </p:nvSpPr>
        <p:spPr>
          <a:xfrm>
            <a:off x="3325161" y="5436356"/>
            <a:ext cx="265776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387" algn="ctr">
              <a:lnSpc>
                <a:spcPct val="140000"/>
              </a:lnSpc>
            </a:pPr>
            <a:r>
              <a:rPr lang="en-US" sz="1600" spc="-17" dirty="0">
                <a:latin typeface="Planc Medium" pitchFamily="2" charset="0"/>
                <a:ea typeface="Planc Medium" pitchFamily="2" charset="0"/>
                <a:cs typeface="Trebuchet MS"/>
              </a:rPr>
              <a:t>Operation hours : </a:t>
            </a:r>
          </a:p>
          <a:p>
            <a:pPr marR="36831" algn="ctr">
              <a:lnSpc>
                <a:spcPct val="140000"/>
              </a:lnSpc>
            </a:pPr>
            <a:r>
              <a:rPr lang="en-US" sz="1600" spc="-17" dirty="0">
                <a:latin typeface="Planc Medium" pitchFamily="2" charset="0"/>
                <a:ea typeface="Planc Medium" pitchFamily="2" charset="0"/>
                <a:cs typeface="Trebuchet MS"/>
              </a:rPr>
              <a:t>Daily from 08:00 to 00:00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DBA57-801E-7C69-5A10-AF057DD1240F}"/>
              </a:ext>
            </a:extLst>
          </p:cNvPr>
          <p:cNvSpPr txBox="1"/>
          <p:nvPr/>
        </p:nvSpPr>
        <p:spPr>
          <a:xfrm>
            <a:off x="9713843" y="1881809"/>
            <a:ext cx="1855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 PHOTO FOR SKY BREEZE </a:t>
            </a:r>
          </a:p>
        </p:txBody>
      </p:sp>
    </p:spTree>
    <p:extLst>
      <p:ext uri="{BB962C8B-B14F-4D97-AF65-F5344CB8AC3E}">
        <p14:creationId xmlns:p14="http://schemas.microsoft.com/office/powerpoint/2010/main" val="4204093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212294" cy="686789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6132B"/>
          </a:solidFill>
        </p:spPr>
        <p:txBody>
          <a:bodyPr wrap="square" lIns="0" tIns="0" rIns="0" bIns="0" rtlCol="0"/>
          <a:lstStyle/>
          <a:p>
            <a:pPr algn="ctr"/>
            <a:endParaRPr sz="1200" dirty="0">
              <a:solidFill>
                <a:srgbClr val="16132B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0743" y="1561372"/>
            <a:ext cx="10390563" cy="2415117"/>
          </a:xfrm>
          <a:custGeom>
            <a:avLst/>
            <a:gdLst/>
            <a:ahLst/>
            <a:cxnLst/>
            <a:rect l="l" t="t" r="r" b="b"/>
            <a:pathLst>
              <a:path w="11019790" h="3622675">
                <a:moveTo>
                  <a:pt x="11019612" y="0"/>
                </a:moveTo>
                <a:lnTo>
                  <a:pt x="7346416" y="0"/>
                </a:lnTo>
                <a:lnTo>
                  <a:pt x="3673208" y="0"/>
                </a:lnTo>
                <a:lnTo>
                  <a:pt x="0" y="0"/>
                </a:lnTo>
                <a:lnTo>
                  <a:pt x="0" y="3622217"/>
                </a:lnTo>
                <a:lnTo>
                  <a:pt x="3673208" y="3622217"/>
                </a:lnTo>
                <a:lnTo>
                  <a:pt x="7346416" y="3622217"/>
                </a:lnTo>
                <a:lnTo>
                  <a:pt x="11019612" y="3622217"/>
                </a:lnTo>
                <a:lnTo>
                  <a:pt x="110196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US" sz="1200" dirty="0"/>
          </a:p>
        </p:txBody>
      </p:sp>
      <p:grpSp>
        <p:nvGrpSpPr>
          <p:cNvPr id="9" name="object 9"/>
          <p:cNvGrpSpPr/>
          <p:nvPr/>
        </p:nvGrpSpPr>
        <p:grpSpPr>
          <a:xfrm>
            <a:off x="2034362" y="1818753"/>
            <a:ext cx="635423" cy="635423"/>
            <a:chOff x="3077651" y="2672496"/>
            <a:chExt cx="953135" cy="953135"/>
          </a:xfrm>
        </p:grpSpPr>
        <p:sp>
          <p:nvSpPr>
            <p:cNvPr id="10" name="object 10"/>
            <p:cNvSpPr/>
            <p:nvPr/>
          </p:nvSpPr>
          <p:spPr>
            <a:xfrm>
              <a:off x="3077651" y="2672496"/>
              <a:ext cx="953135" cy="953135"/>
            </a:xfrm>
            <a:custGeom>
              <a:avLst/>
              <a:gdLst/>
              <a:ahLst/>
              <a:cxnLst/>
              <a:rect l="l" t="t" r="r" b="b"/>
              <a:pathLst>
                <a:path w="953135" h="953135">
                  <a:moveTo>
                    <a:pt x="476262" y="952524"/>
                  </a:moveTo>
                  <a:lnTo>
                    <a:pt x="429580" y="950230"/>
                  </a:lnTo>
                  <a:lnTo>
                    <a:pt x="383347" y="943372"/>
                  </a:lnTo>
                  <a:lnTo>
                    <a:pt x="338010" y="932016"/>
                  </a:lnTo>
                  <a:lnTo>
                    <a:pt x="294004" y="916270"/>
                  </a:lnTo>
                  <a:lnTo>
                    <a:pt x="251753" y="896287"/>
                  </a:lnTo>
                  <a:lnTo>
                    <a:pt x="211665" y="872259"/>
                  </a:lnTo>
                  <a:lnTo>
                    <a:pt x="174124" y="844417"/>
                  </a:lnTo>
                  <a:lnTo>
                    <a:pt x="139493" y="813030"/>
                  </a:lnTo>
                  <a:lnTo>
                    <a:pt x="108106" y="778399"/>
                  </a:lnTo>
                  <a:lnTo>
                    <a:pt x="80264" y="740859"/>
                  </a:lnTo>
                  <a:lnTo>
                    <a:pt x="56236" y="700770"/>
                  </a:lnTo>
                  <a:lnTo>
                    <a:pt x="36253" y="658519"/>
                  </a:lnTo>
                  <a:lnTo>
                    <a:pt x="20507" y="614513"/>
                  </a:lnTo>
                  <a:lnTo>
                    <a:pt x="9151" y="569176"/>
                  </a:lnTo>
                  <a:lnTo>
                    <a:pt x="2293" y="522943"/>
                  </a:lnTo>
                  <a:lnTo>
                    <a:pt x="0" y="476262"/>
                  </a:lnTo>
                  <a:lnTo>
                    <a:pt x="143" y="464570"/>
                  </a:lnTo>
                  <a:lnTo>
                    <a:pt x="3581" y="417959"/>
                  </a:lnTo>
                  <a:lnTo>
                    <a:pt x="11572" y="371909"/>
                  </a:lnTo>
                  <a:lnTo>
                    <a:pt x="24038" y="326863"/>
                  </a:lnTo>
                  <a:lnTo>
                    <a:pt x="40859" y="283257"/>
                  </a:lnTo>
                  <a:lnTo>
                    <a:pt x="61874" y="241510"/>
                  </a:lnTo>
                  <a:lnTo>
                    <a:pt x="86879" y="202023"/>
                  </a:lnTo>
                  <a:lnTo>
                    <a:pt x="115634" y="165177"/>
                  </a:lnTo>
                  <a:lnTo>
                    <a:pt x="147862" y="131328"/>
                  </a:lnTo>
                  <a:lnTo>
                    <a:pt x="183253" y="100800"/>
                  </a:lnTo>
                  <a:lnTo>
                    <a:pt x="221465" y="73888"/>
                  </a:lnTo>
                  <a:lnTo>
                    <a:pt x="262132" y="50851"/>
                  </a:lnTo>
                  <a:lnTo>
                    <a:pt x="304860" y="31911"/>
                  </a:lnTo>
                  <a:lnTo>
                    <a:pt x="349240" y="17250"/>
                  </a:lnTo>
                  <a:lnTo>
                    <a:pt x="394842" y="7010"/>
                  </a:lnTo>
                  <a:lnTo>
                    <a:pt x="441229" y="1290"/>
                  </a:lnTo>
                  <a:lnTo>
                    <a:pt x="476262" y="0"/>
                  </a:lnTo>
                  <a:lnTo>
                    <a:pt x="487953" y="143"/>
                  </a:lnTo>
                  <a:lnTo>
                    <a:pt x="534565" y="3581"/>
                  </a:lnTo>
                  <a:lnTo>
                    <a:pt x="580615" y="11572"/>
                  </a:lnTo>
                  <a:lnTo>
                    <a:pt x="625660" y="24038"/>
                  </a:lnTo>
                  <a:lnTo>
                    <a:pt x="669266" y="40859"/>
                  </a:lnTo>
                  <a:lnTo>
                    <a:pt x="711014" y="61874"/>
                  </a:lnTo>
                  <a:lnTo>
                    <a:pt x="750500" y="86879"/>
                  </a:lnTo>
                  <a:lnTo>
                    <a:pt x="787346" y="115634"/>
                  </a:lnTo>
                  <a:lnTo>
                    <a:pt x="821196" y="147862"/>
                  </a:lnTo>
                  <a:lnTo>
                    <a:pt x="851723" y="183253"/>
                  </a:lnTo>
                  <a:lnTo>
                    <a:pt x="878635" y="221465"/>
                  </a:lnTo>
                  <a:lnTo>
                    <a:pt x="901672" y="262132"/>
                  </a:lnTo>
                  <a:lnTo>
                    <a:pt x="920612" y="304860"/>
                  </a:lnTo>
                  <a:lnTo>
                    <a:pt x="935273" y="349240"/>
                  </a:lnTo>
                  <a:lnTo>
                    <a:pt x="945513" y="394842"/>
                  </a:lnTo>
                  <a:lnTo>
                    <a:pt x="951234" y="441229"/>
                  </a:lnTo>
                  <a:lnTo>
                    <a:pt x="952524" y="476262"/>
                  </a:lnTo>
                  <a:lnTo>
                    <a:pt x="952380" y="487953"/>
                  </a:lnTo>
                  <a:lnTo>
                    <a:pt x="948942" y="534565"/>
                  </a:lnTo>
                  <a:lnTo>
                    <a:pt x="940951" y="580615"/>
                  </a:lnTo>
                  <a:lnTo>
                    <a:pt x="928485" y="625660"/>
                  </a:lnTo>
                  <a:lnTo>
                    <a:pt x="911664" y="669266"/>
                  </a:lnTo>
                  <a:lnTo>
                    <a:pt x="890649" y="711014"/>
                  </a:lnTo>
                  <a:lnTo>
                    <a:pt x="865644" y="750500"/>
                  </a:lnTo>
                  <a:lnTo>
                    <a:pt x="836889" y="787346"/>
                  </a:lnTo>
                  <a:lnTo>
                    <a:pt x="804661" y="821196"/>
                  </a:lnTo>
                  <a:lnTo>
                    <a:pt x="769270" y="851723"/>
                  </a:lnTo>
                  <a:lnTo>
                    <a:pt x="731058" y="878635"/>
                  </a:lnTo>
                  <a:lnTo>
                    <a:pt x="690391" y="901672"/>
                  </a:lnTo>
                  <a:lnTo>
                    <a:pt x="647663" y="920612"/>
                  </a:lnTo>
                  <a:lnTo>
                    <a:pt x="603283" y="935273"/>
                  </a:lnTo>
                  <a:lnTo>
                    <a:pt x="557681" y="945513"/>
                  </a:lnTo>
                  <a:lnTo>
                    <a:pt x="511294" y="951234"/>
                  </a:lnTo>
                  <a:lnTo>
                    <a:pt x="476262" y="952524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348608" y="2842262"/>
              <a:ext cx="410845" cy="615315"/>
            </a:xfrm>
            <a:custGeom>
              <a:avLst/>
              <a:gdLst/>
              <a:ahLst/>
              <a:cxnLst/>
              <a:rect l="l" t="t" r="r" b="b"/>
              <a:pathLst>
                <a:path w="410845" h="615314">
                  <a:moveTo>
                    <a:pt x="205329" y="615226"/>
                  </a:moveTo>
                  <a:lnTo>
                    <a:pt x="28890" y="308165"/>
                  </a:lnTo>
                  <a:lnTo>
                    <a:pt x="7181" y="257627"/>
                  </a:lnTo>
                  <a:lnTo>
                    <a:pt x="0" y="203094"/>
                  </a:lnTo>
                  <a:lnTo>
                    <a:pt x="352" y="193080"/>
                  </a:lnTo>
                  <a:lnTo>
                    <a:pt x="6609" y="153599"/>
                  </a:lnTo>
                  <a:lnTo>
                    <a:pt x="20398" y="116078"/>
                  </a:lnTo>
                  <a:lnTo>
                    <a:pt x="41195" y="81941"/>
                  </a:lnTo>
                  <a:lnTo>
                    <a:pt x="68212" y="52479"/>
                  </a:lnTo>
                  <a:lnTo>
                    <a:pt x="100426" y="28811"/>
                  </a:lnTo>
                  <a:lnTo>
                    <a:pt x="136615" y="11833"/>
                  </a:lnTo>
                  <a:lnTo>
                    <a:pt x="175407" y="2188"/>
                  </a:lnTo>
                  <a:lnTo>
                    <a:pt x="205316" y="0"/>
                  </a:lnTo>
                  <a:lnTo>
                    <a:pt x="215334" y="243"/>
                  </a:lnTo>
                  <a:lnTo>
                    <a:pt x="254880" y="6070"/>
                  </a:lnTo>
                  <a:lnTo>
                    <a:pt x="292549" y="19449"/>
                  </a:lnTo>
                  <a:lnTo>
                    <a:pt x="326911" y="39873"/>
                  </a:lnTo>
                  <a:lnTo>
                    <a:pt x="356664" y="66568"/>
                  </a:lnTo>
                  <a:lnTo>
                    <a:pt x="380682" y="98523"/>
                  </a:lnTo>
                  <a:lnTo>
                    <a:pt x="385422" y="106747"/>
                  </a:lnTo>
                  <a:lnTo>
                    <a:pt x="198978" y="106747"/>
                  </a:lnTo>
                  <a:lnTo>
                    <a:pt x="192713" y="107364"/>
                  </a:lnTo>
                  <a:lnTo>
                    <a:pt x="146517" y="126499"/>
                  </a:lnTo>
                  <a:lnTo>
                    <a:pt x="118712" y="160379"/>
                  </a:lnTo>
                  <a:lnTo>
                    <a:pt x="108958" y="209420"/>
                  </a:lnTo>
                  <a:lnTo>
                    <a:pt x="109575" y="215685"/>
                  </a:lnTo>
                  <a:lnTo>
                    <a:pt x="128709" y="261881"/>
                  </a:lnTo>
                  <a:lnTo>
                    <a:pt x="162589" y="289685"/>
                  </a:lnTo>
                  <a:lnTo>
                    <a:pt x="198978" y="299440"/>
                  </a:lnTo>
                  <a:lnTo>
                    <a:pt x="386230" y="299440"/>
                  </a:lnTo>
                  <a:lnTo>
                    <a:pt x="381767" y="308165"/>
                  </a:lnTo>
                  <a:lnTo>
                    <a:pt x="205329" y="615226"/>
                  </a:lnTo>
                  <a:close/>
                </a:path>
                <a:path w="410845" h="615314">
                  <a:moveTo>
                    <a:pt x="386230" y="299440"/>
                  </a:moveTo>
                  <a:lnTo>
                    <a:pt x="211630" y="299440"/>
                  </a:lnTo>
                  <a:lnTo>
                    <a:pt x="217896" y="298823"/>
                  </a:lnTo>
                  <a:lnTo>
                    <a:pt x="230305" y="296355"/>
                  </a:lnTo>
                  <a:lnTo>
                    <a:pt x="268958" y="275694"/>
                  </a:lnTo>
                  <a:lnTo>
                    <a:pt x="296738" y="234119"/>
                  </a:lnTo>
                  <a:lnTo>
                    <a:pt x="301651" y="209420"/>
                  </a:lnTo>
                  <a:lnTo>
                    <a:pt x="301651" y="196767"/>
                  </a:lnTo>
                  <a:lnTo>
                    <a:pt x="288928" y="154826"/>
                  </a:lnTo>
                  <a:lnTo>
                    <a:pt x="253571" y="119470"/>
                  </a:lnTo>
                  <a:lnTo>
                    <a:pt x="211630" y="106747"/>
                  </a:lnTo>
                  <a:lnTo>
                    <a:pt x="385422" y="106747"/>
                  </a:lnTo>
                  <a:lnTo>
                    <a:pt x="401272" y="143989"/>
                  </a:lnTo>
                  <a:lnTo>
                    <a:pt x="409443" y="183118"/>
                  </a:lnTo>
                  <a:lnTo>
                    <a:pt x="410633" y="203094"/>
                  </a:lnTo>
                  <a:lnTo>
                    <a:pt x="408883" y="230859"/>
                  </a:lnTo>
                  <a:lnTo>
                    <a:pt x="403477" y="257627"/>
                  </a:lnTo>
                  <a:lnTo>
                    <a:pt x="394438" y="283395"/>
                  </a:lnTo>
                  <a:lnTo>
                    <a:pt x="386230" y="299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488926" y="1937335"/>
            <a:ext cx="482600" cy="483023"/>
            <a:chOff x="7089812" y="2906001"/>
            <a:chExt cx="723900" cy="724535"/>
          </a:xfrm>
        </p:grpSpPr>
        <p:sp>
          <p:nvSpPr>
            <p:cNvPr id="13" name="object 13"/>
            <p:cNvSpPr/>
            <p:nvPr/>
          </p:nvSpPr>
          <p:spPr>
            <a:xfrm>
              <a:off x="7089801" y="3220046"/>
              <a:ext cx="723900" cy="410209"/>
            </a:xfrm>
            <a:custGeom>
              <a:avLst/>
              <a:gdLst/>
              <a:ahLst/>
              <a:cxnLst/>
              <a:rect l="l" t="t" r="r" b="b"/>
              <a:pathLst>
                <a:path w="723900" h="410210">
                  <a:moveTo>
                    <a:pt x="506730" y="205105"/>
                  </a:moveTo>
                  <a:lnTo>
                    <a:pt x="503059" y="184378"/>
                  </a:lnTo>
                  <a:lnTo>
                    <a:pt x="494169" y="168910"/>
                  </a:lnTo>
                  <a:lnTo>
                    <a:pt x="492912" y="166738"/>
                  </a:lnTo>
                  <a:lnTo>
                    <a:pt x="482600" y="157822"/>
                  </a:lnTo>
                  <a:lnTo>
                    <a:pt x="482600" y="205105"/>
                  </a:lnTo>
                  <a:lnTo>
                    <a:pt x="482600" y="265430"/>
                  </a:lnTo>
                  <a:lnTo>
                    <a:pt x="482600" y="289560"/>
                  </a:lnTo>
                  <a:lnTo>
                    <a:pt x="482600" y="386080"/>
                  </a:lnTo>
                  <a:lnTo>
                    <a:pt x="458470" y="386080"/>
                  </a:lnTo>
                  <a:lnTo>
                    <a:pt x="458470" y="361950"/>
                  </a:lnTo>
                  <a:lnTo>
                    <a:pt x="458470" y="343230"/>
                  </a:lnTo>
                  <a:lnTo>
                    <a:pt x="453072" y="337820"/>
                  </a:lnTo>
                  <a:lnTo>
                    <a:pt x="53670" y="337820"/>
                  </a:lnTo>
                  <a:lnTo>
                    <a:pt x="48260" y="343230"/>
                  </a:lnTo>
                  <a:lnTo>
                    <a:pt x="48260" y="386080"/>
                  </a:lnTo>
                  <a:lnTo>
                    <a:pt x="24130" y="386080"/>
                  </a:lnTo>
                  <a:lnTo>
                    <a:pt x="24130" y="289560"/>
                  </a:lnTo>
                  <a:lnTo>
                    <a:pt x="482600" y="289560"/>
                  </a:lnTo>
                  <a:lnTo>
                    <a:pt x="482600" y="265430"/>
                  </a:lnTo>
                  <a:lnTo>
                    <a:pt x="24130" y="265430"/>
                  </a:lnTo>
                  <a:lnTo>
                    <a:pt x="24130" y="205105"/>
                  </a:lnTo>
                  <a:lnTo>
                    <a:pt x="26987" y="191033"/>
                  </a:lnTo>
                  <a:lnTo>
                    <a:pt x="34747" y="179527"/>
                  </a:lnTo>
                  <a:lnTo>
                    <a:pt x="46253" y="171754"/>
                  </a:lnTo>
                  <a:lnTo>
                    <a:pt x="60325" y="168910"/>
                  </a:lnTo>
                  <a:lnTo>
                    <a:pt x="446405" y="168910"/>
                  </a:lnTo>
                  <a:lnTo>
                    <a:pt x="460489" y="171754"/>
                  </a:lnTo>
                  <a:lnTo>
                    <a:pt x="471995" y="179527"/>
                  </a:lnTo>
                  <a:lnTo>
                    <a:pt x="479755" y="191033"/>
                  </a:lnTo>
                  <a:lnTo>
                    <a:pt x="482600" y="205105"/>
                  </a:lnTo>
                  <a:lnTo>
                    <a:pt x="482600" y="157822"/>
                  </a:lnTo>
                  <a:lnTo>
                    <a:pt x="477621" y="153504"/>
                  </a:lnTo>
                  <a:lnTo>
                    <a:pt x="458470" y="145999"/>
                  </a:lnTo>
                  <a:lnTo>
                    <a:pt x="458470" y="144780"/>
                  </a:lnTo>
                  <a:lnTo>
                    <a:pt x="458470" y="36195"/>
                  </a:lnTo>
                  <a:lnTo>
                    <a:pt x="456031" y="24130"/>
                  </a:lnTo>
                  <a:lnTo>
                    <a:pt x="455625" y="22123"/>
                  </a:lnTo>
                  <a:lnTo>
                    <a:pt x="447865" y="10617"/>
                  </a:lnTo>
                  <a:lnTo>
                    <a:pt x="436359" y="2844"/>
                  </a:lnTo>
                  <a:lnTo>
                    <a:pt x="434340" y="2438"/>
                  </a:lnTo>
                  <a:lnTo>
                    <a:pt x="434340" y="29552"/>
                  </a:lnTo>
                  <a:lnTo>
                    <a:pt x="434340" y="144780"/>
                  </a:lnTo>
                  <a:lnTo>
                    <a:pt x="410210" y="144780"/>
                  </a:lnTo>
                  <a:lnTo>
                    <a:pt x="410210" y="96520"/>
                  </a:lnTo>
                  <a:lnTo>
                    <a:pt x="407771" y="84455"/>
                  </a:lnTo>
                  <a:lnTo>
                    <a:pt x="407365" y="82448"/>
                  </a:lnTo>
                  <a:lnTo>
                    <a:pt x="399605" y="70942"/>
                  </a:lnTo>
                  <a:lnTo>
                    <a:pt x="388099" y="63169"/>
                  </a:lnTo>
                  <a:lnTo>
                    <a:pt x="386080" y="62763"/>
                  </a:lnTo>
                  <a:lnTo>
                    <a:pt x="386080" y="89877"/>
                  </a:lnTo>
                  <a:lnTo>
                    <a:pt x="386080" y="144780"/>
                  </a:lnTo>
                  <a:lnTo>
                    <a:pt x="289560" y="144780"/>
                  </a:lnTo>
                  <a:lnTo>
                    <a:pt x="289560" y="89877"/>
                  </a:lnTo>
                  <a:lnTo>
                    <a:pt x="294982" y="84455"/>
                  </a:lnTo>
                  <a:lnTo>
                    <a:pt x="380669" y="84455"/>
                  </a:lnTo>
                  <a:lnTo>
                    <a:pt x="386080" y="89877"/>
                  </a:lnTo>
                  <a:lnTo>
                    <a:pt x="386080" y="62763"/>
                  </a:lnTo>
                  <a:lnTo>
                    <a:pt x="374015" y="60325"/>
                  </a:lnTo>
                  <a:lnTo>
                    <a:pt x="301625" y="60325"/>
                  </a:lnTo>
                  <a:lnTo>
                    <a:pt x="287553" y="63169"/>
                  </a:lnTo>
                  <a:lnTo>
                    <a:pt x="276047" y="70942"/>
                  </a:lnTo>
                  <a:lnTo>
                    <a:pt x="268287" y="82448"/>
                  </a:lnTo>
                  <a:lnTo>
                    <a:pt x="265430" y="96520"/>
                  </a:lnTo>
                  <a:lnTo>
                    <a:pt x="265430" y="144780"/>
                  </a:lnTo>
                  <a:lnTo>
                    <a:pt x="241300" y="144780"/>
                  </a:lnTo>
                  <a:lnTo>
                    <a:pt x="241300" y="96520"/>
                  </a:lnTo>
                  <a:lnTo>
                    <a:pt x="238861" y="84455"/>
                  </a:lnTo>
                  <a:lnTo>
                    <a:pt x="238455" y="82448"/>
                  </a:lnTo>
                  <a:lnTo>
                    <a:pt x="230695" y="70942"/>
                  </a:lnTo>
                  <a:lnTo>
                    <a:pt x="219189" y="63169"/>
                  </a:lnTo>
                  <a:lnTo>
                    <a:pt x="217170" y="62763"/>
                  </a:lnTo>
                  <a:lnTo>
                    <a:pt x="217170" y="89877"/>
                  </a:lnTo>
                  <a:lnTo>
                    <a:pt x="217170" y="144780"/>
                  </a:lnTo>
                  <a:lnTo>
                    <a:pt x="120650" y="144780"/>
                  </a:lnTo>
                  <a:lnTo>
                    <a:pt x="120650" y="89877"/>
                  </a:lnTo>
                  <a:lnTo>
                    <a:pt x="126072" y="84455"/>
                  </a:lnTo>
                  <a:lnTo>
                    <a:pt x="211759" y="84455"/>
                  </a:lnTo>
                  <a:lnTo>
                    <a:pt x="217170" y="89877"/>
                  </a:lnTo>
                  <a:lnTo>
                    <a:pt x="217170" y="62763"/>
                  </a:lnTo>
                  <a:lnTo>
                    <a:pt x="205105" y="60325"/>
                  </a:lnTo>
                  <a:lnTo>
                    <a:pt x="132715" y="60325"/>
                  </a:lnTo>
                  <a:lnTo>
                    <a:pt x="118643" y="63169"/>
                  </a:lnTo>
                  <a:lnTo>
                    <a:pt x="107137" y="70942"/>
                  </a:lnTo>
                  <a:lnTo>
                    <a:pt x="99377" y="82448"/>
                  </a:lnTo>
                  <a:lnTo>
                    <a:pt x="96520" y="96520"/>
                  </a:lnTo>
                  <a:lnTo>
                    <a:pt x="96520" y="144780"/>
                  </a:lnTo>
                  <a:lnTo>
                    <a:pt x="72390" y="144780"/>
                  </a:lnTo>
                  <a:lnTo>
                    <a:pt x="72390" y="29552"/>
                  </a:lnTo>
                  <a:lnTo>
                    <a:pt x="77812" y="24130"/>
                  </a:lnTo>
                  <a:lnTo>
                    <a:pt x="428929" y="24130"/>
                  </a:lnTo>
                  <a:lnTo>
                    <a:pt x="434340" y="29552"/>
                  </a:lnTo>
                  <a:lnTo>
                    <a:pt x="434340" y="2438"/>
                  </a:lnTo>
                  <a:lnTo>
                    <a:pt x="422275" y="0"/>
                  </a:lnTo>
                  <a:lnTo>
                    <a:pt x="84455" y="0"/>
                  </a:lnTo>
                  <a:lnTo>
                    <a:pt x="70383" y="2844"/>
                  </a:lnTo>
                  <a:lnTo>
                    <a:pt x="58877" y="10617"/>
                  </a:lnTo>
                  <a:lnTo>
                    <a:pt x="51117" y="22123"/>
                  </a:lnTo>
                  <a:lnTo>
                    <a:pt x="48260" y="36195"/>
                  </a:lnTo>
                  <a:lnTo>
                    <a:pt x="48260" y="145999"/>
                  </a:lnTo>
                  <a:lnTo>
                    <a:pt x="29121" y="153504"/>
                  </a:lnTo>
                  <a:lnTo>
                    <a:pt x="13830" y="166738"/>
                  </a:lnTo>
                  <a:lnTo>
                    <a:pt x="3683" y="184378"/>
                  </a:lnTo>
                  <a:lnTo>
                    <a:pt x="0" y="205105"/>
                  </a:lnTo>
                  <a:lnTo>
                    <a:pt x="0" y="404799"/>
                  </a:lnTo>
                  <a:lnTo>
                    <a:pt x="5410" y="410210"/>
                  </a:lnTo>
                  <a:lnTo>
                    <a:pt x="66992" y="410210"/>
                  </a:lnTo>
                  <a:lnTo>
                    <a:pt x="72390" y="404799"/>
                  </a:lnTo>
                  <a:lnTo>
                    <a:pt x="72390" y="386080"/>
                  </a:lnTo>
                  <a:lnTo>
                    <a:pt x="72390" y="361950"/>
                  </a:lnTo>
                  <a:lnTo>
                    <a:pt x="434340" y="361950"/>
                  </a:lnTo>
                  <a:lnTo>
                    <a:pt x="434340" y="404799"/>
                  </a:lnTo>
                  <a:lnTo>
                    <a:pt x="439750" y="410210"/>
                  </a:lnTo>
                  <a:lnTo>
                    <a:pt x="501332" y="410210"/>
                  </a:lnTo>
                  <a:lnTo>
                    <a:pt x="506730" y="404799"/>
                  </a:lnTo>
                  <a:lnTo>
                    <a:pt x="506730" y="386080"/>
                  </a:lnTo>
                  <a:lnTo>
                    <a:pt x="506730" y="289560"/>
                  </a:lnTo>
                  <a:lnTo>
                    <a:pt x="506730" y="265430"/>
                  </a:lnTo>
                  <a:lnTo>
                    <a:pt x="506730" y="205105"/>
                  </a:lnTo>
                  <a:close/>
                </a:path>
                <a:path w="723900" h="410210">
                  <a:moveTo>
                    <a:pt x="651510" y="193040"/>
                  </a:moveTo>
                  <a:lnTo>
                    <a:pt x="603250" y="193040"/>
                  </a:lnTo>
                  <a:lnTo>
                    <a:pt x="603250" y="217170"/>
                  </a:lnTo>
                  <a:lnTo>
                    <a:pt x="651510" y="217170"/>
                  </a:lnTo>
                  <a:lnTo>
                    <a:pt x="651510" y="193040"/>
                  </a:lnTo>
                  <a:close/>
                </a:path>
                <a:path w="723900" h="410210">
                  <a:moveTo>
                    <a:pt x="723900" y="149860"/>
                  </a:moveTo>
                  <a:lnTo>
                    <a:pt x="721042" y="149860"/>
                  </a:lnTo>
                  <a:lnTo>
                    <a:pt x="721042" y="144780"/>
                  </a:lnTo>
                  <a:lnTo>
                    <a:pt x="699770" y="144780"/>
                  </a:lnTo>
                  <a:lnTo>
                    <a:pt x="699770" y="168910"/>
                  </a:lnTo>
                  <a:lnTo>
                    <a:pt x="699770" y="241300"/>
                  </a:lnTo>
                  <a:lnTo>
                    <a:pt x="554990" y="241300"/>
                  </a:lnTo>
                  <a:lnTo>
                    <a:pt x="554990" y="168910"/>
                  </a:lnTo>
                  <a:lnTo>
                    <a:pt x="699770" y="168910"/>
                  </a:lnTo>
                  <a:lnTo>
                    <a:pt x="699770" y="144780"/>
                  </a:lnTo>
                  <a:lnTo>
                    <a:pt x="533730" y="144780"/>
                  </a:lnTo>
                  <a:lnTo>
                    <a:pt x="533730" y="149860"/>
                  </a:lnTo>
                  <a:lnTo>
                    <a:pt x="530860" y="149860"/>
                  </a:lnTo>
                  <a:lnTo>
                    <a:pt x="530860" y="168910"/>
                  </a:lnTo>
                  <a:lnTo>
                    <a:pt x="530860" y="241300"/>
                  </a:lnTo>
                  <a:lnTo>
                    <a:pt x="530860" y="265430"/>
                  </a:lnTo>
                  <a:lnTo>
                    <a:pt x="530860" y="337820"/>
                  </a:lnTo>
                  <a:lnTo>
                    <a:pt x="554990" y="337820"/>
                  </a:lnTo>
                  <a:lnTo>
                    <a:pt x="554990" y="265430"/>
                  </a:lnTo>
                  <a:lnTo>
                    <a:pt x="699770" y="265430"/>
                  </a:lnTo>
                  <a:lnTo>
                    <a:pt x="699770" y="337820"/>
                  </a:lnTo>
                  <a:lnTo>
                    <a:pt x="723900" y="337820"/>
                  </a:lnTo>
                  <a:lnTo>
                    <a:pt x="723900" y="265430"/>
                  </a:lnTo>
                  <a:lnTo>
                    <a:pt x="723900" y="241300"/>
                  </a:lnTo>
                  <a:lnTo>
                    <a:pt x="723900" y="168910"/>
                  </a:lnTo>
                  <a:lnTo>
                    <a:pt x="723900" y="149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6255" y="3183846"/>
              <a:ext cx="121862" cy="1568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089812" y="2906001"/>
              <a:ext cx="723900" cy="314325"/>
            </a:xfrm>
            <a:custGeom>
              <a:avLst/>
              <a:gdLst/>
              <a:ahLst/>
              <a:cxnLst/>
              <a:rect l="l" t="t" r="r" b="b"/>
              <a:pathLst>
                <a:path w="723900" h="314325">
                  <a:moveTo>
                    <a:pt x="723899" y="314039"/>
                  </a:moveTo>
                  <a:lnTo>
                    <a:pt x="699769" y="314039"/>
                  </a:lnTo>
                  <a:lnTo>
                    <a:pt x="699769" y="177078"/>
                  </a:lnTo>
                  <a:lnTo>
                    <a:pt x="361949" y="25638"/>
                  </a:lnTo>
                  <a:lnTo>
                    <a:pt x="24129" y="177065"/>
                  </a:lnTo>
                  <a:lnTo>
                    <a:pt x="24129" y="314039"/>
                  </a:lnTo>
                  <a:lnTo>
                    <a:pt x="0" y="314039"/>
                  </a:lnTo>
                  <a:lnTo>
                    <a:pt x="0" y="164506"/>
                  </a:lnTo>
                  <a:lnTo>
                    <a:pt x="2787" y="160199"/>
                  </a:lnTo>
                  <a:lnTo>
                    <a:pt x="360152" y="0"/>
                  </a:lnTo>
                  <a:lnTo>
                    <a:pt x="363735" y="0"/>
                  </a:lnTo>
                  <a:lnTo>
                    <a:pt x="716769" y="158244"/>
                  </a:lnTo>
                  <a:lnTo>
                    <a:pt x="721112" y="160199"/>
                  </a:lnTo>
                  <a:lnTo>
                    <a:pt x="723899" y="164506"/>
                  </a:lnTo>
                  <a:lnTo>
                    <a:pt x="723899" y="3140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7307" y="3002871"/>
              <a:ext cx="177439" cy="16890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4606" y="2051085"/>
            <a:ext cx="50320" cy="4602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44606" y="2261716"/>
            <a:ext cx="50320" cy="4602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7116" y="2051085"/>
            <a:ext cx="50320" cy="4602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25921" y="2032765"/>
            <a:ext cx="80201" cy="6434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19371" y="2142002"/>
            <a:ext cx="52711" cy="7482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25921" y="2261716"/>
            <a:ext cx="80201" cy="6434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6928301" y="1955440"/>
            <a:ext cx="628650" cy="628650"/>
            <a:chOff x="10427544" y="2797632"/>
            <a:chExt cx="942975" cy="94297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39940" y="3213003"/>
              <a:ext cx="79066" cy="1122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427544" y="2797632"/>
              <a:ext cx="942975" cy="942975"/>
            </a:xfrm>
            <a:custGeom>
              <a:avLst/>
              <a:gdLst/>
              <a:ahLst/>
              <a:cxnLst/>
              <a:rect l="l" t="t" r="r" b="b"/>
              <a:pathLst>
                <a:path w="942975" h="942975">
                  <a:moveTo>
                    <a:pt x="471487" y="942974"/>
                  </a:moveTo>
                  <a:lnTo>
                    <a:pt x="423280" y="940540"/>
                  </a:lnTo>
                  <a:lnTo>
                    <a:pt x="376466" y="933396"/>
                  </a:lnTo>
                  <a:lnTo>
                    <a:pt x="331281" y="921777"/>
                  </a:lnTo>
                  <a:lnTo>
                    <a:pt x="287963" y="905923"/>
                  </a:lnTo>
                  <a:lnTo>
                    <a:pt x="246748" y="886069"/>
                  </a:lnTo>
                  <a:lnTo>
                    <a:pt x="207874" y="862452"/>
                  </a:lnTo>
                  <a:lnTo>
                    <a:pt x="171577" y="835310"/>
                  </a:lnTo>
                  <a:lnTo>
                    <a:pt x="138095" y="804879"/>
                  </a:lnTo>
                  <a:lnTo>
                    <a:pt x="107664" y="771397"/>
                  </a:lnTo>
                  <a:lnTo>
                    <a:pt x="80522" y="735100"/>
                  </a:lnTo>
                  <a:lnTo>
                    <a:pt x="56905" y="696226"/>
                  </a:lnTo>
                  <a:lnTo>
                    <a:pt x="37051" y="655011"/>
                  </a:lnTo>
                  <a:lnTo>
                    <a:pt x="21197" y="611693"/>
                  </a:lnTo>
                  <a:lnTo>
                    <a:pt x="9578" y="566508"/>
                  </a:lnTo>
                  <a:lnTo>
                    <a:pt x="2434" y="519694"/>
                  </a:lnTo>
                  <a:lnTo>
                    <a:pt x="0" y="471487"/>
                  </a:lnTo>
                  <a:lnTo>
                    <a:pt x="2434" y="423280"/>
                  </a:lnTo>
                  <a:lnTo>
                    <a:pt x="9578" y="376466"/>
                  </a:lnTo>
                  <a:lnTo>
                    <a:pt x="21197" y="331281"/>
                  </a:lnTo>
                  <a:lnTo>
                    <a:pt x="37051" y="287963"/>
                  </a:lnTo>
                  <a:lnTo>
                    <a:pt x="56905" y="246748"/>
                  </a:lnTo>
                  <a:lnTo>
                    <a:pt x="80522" y="207874"/>
                  </a:lnTo>
                  <a:lnTo>
                    <a:pt x="107664" y="171577"/>
                  </a:lnTo>
                  <a:lnTo>
                    <a:pt x="138095" y="138095"/>
                  </a:lnTo>
                  <a:lnTo>
                    <a:pt x="171577" y="107664"/>
                  </a:lnTo>
                  <a:lnTo>
                    <a:pt x="207874" y="80522"/>
                  </a:lnTo>
                  <a:lnTo>
                    <a:pt x="246748" y="56905"/>
                  </a:lnTo>
                  <a:lnTo>
                    <a:pt x="287963" y="37051"/>
                  </a:lnTo>
                  <a:lnTo>
                    <a:pt x="331281" y="21197"/>
                  </a:lnTo>
                  <a:lnTo>
                    <a:pt x="376466" y="9578"/>
                  </a:lnTo>
                  <a:lnTo>
                    <a:pt x="423280" y="2434"/>
                  </a:lnTo>
                  <a:lnTo>
                    <a:pt x="471487" y="0"/>
                  </a:lnTo>
                  <a:lnTo>
                    <a:pt x="519694" y="2434"/>
                  </a:lnTo>
                  <a:lnTo>
                    <a:pt x="566508" y="9578"/>
                  </a:lnTo>
                  <a:lnTo>
                    <a:pt x="611693" y="21197"/>
                  </a:lnTo>
                  <a:lnTo>
                    <a:pt x="655011" y="37051"/>
                  </a:lnTo>
                  <a:lnTo>
                    <a:pt x="696226" y="56905"/>
                  </a:lnTo>
                  <a:lnTo>
                    <a:pt x="735100" y="80522"/>
                  </a:lnTo>
                  <a:lnTo>
                    <a:pt x="771397" y="107664"/>
                  </a:lnTo>
                  <a:lnTo>
                    <a:pt x="804879" y="138095"/>
                  </a:lnTo>
                  <a:lnTo>
                    <a:pt x="835310" y="171577"/>
                  </a:lnTo>
                  <a:lnTo>
                    <a:pt x="844730" y="184174"/>
                  </a:lnTo>
                  <a:lnTo>
                    <a:pt x="471487" y="184174"/>
                  </a:lnTo>
                  <a:lnTo>
                    <a:pt x="424884" y="187935"/>
                  </a:lnTo>
                  <a:lnTo>
                    <a:pt x="380674" y="198822"/>
                  </a:lnTo>
                  <a:lnTo>
                    <a:pt x="339451" y="216244"/>
                  </a:lnTo>
                  <a:lnTo>
                    <a:pt x="301804" y="239609"/>
                  </a:lnTo>
                  <a:lnTo>
                    <a:pt x="268327" y="268327"/>
                  </a:lnTo>
                  <a:lnTo>
                    <a:pt x="239609" y="301804"/>
                  </a:lnTo>
                  <a:lnTo>
                    <a:pt x="216244" y="339451"/>
                  </a:lnTo>
                  <a:lnTo>
                    <a:pt x="198822" y="380674"/>
                  </a:lnTo>
                  <a:lnTo>
                    <a:pt x="187935" y="424884"/>
                  </a:lnTo>
                  <a:lnTo>
                    <a:pt x="184174" y="471487"/>
                  </a:lnTo>
                  <a:lnTo>
                    <a:pt x="187935" y="518090"/>
                  </a:lnTo>
                  <a:lnTo>
                    <a:pt x="198822" y="562300"/>
                  </a:lnTo>
                  <a:lnTo>
                    <a:pt x="216244" y="603523"/>
                  </a:lnTo>
                  <a:lnTo>
                    <a:pt x="239609" y="641170"/>
                  </a:lnTo>
                  <a:lnTo>
                    <a:pt x="268327" y="674647"/>
                  </a:lnTo>
                  <a:lnTo>
                    <a:pt x="301804" y="703365"/>
                  </a:lnTo>
                  <a:lnTo>
                    <a:pt x="339451" y="726730"/>
                  </a:lnTo>
                  <a:lnTo>
                    <a:pt x="380674" y="744152"/>
                  </a:lnTo>
                  <a:lnTo>
                    <a:pt x="424884" y="755039"/>
                  </a:lnTo>
                  <a:lnTo>
                    <a:pt x="471487" y="758800"/>
                  </a:lnTo>
                  <a:lnTo>
                    <a:pt x="844730" y="758800"/>
                  </a:lnTo>
                  <a:lnTo>
                    <a:pt x="835310" y="771397"/>
                  </a:lnTo>
                  <a:lnTo>
                    <a:pt x="804879" y="804879"/>
                  </a:lnTo>
                  <a:lnTo>
                    <a:pt x="771397" y="835310"/>
                  </a:lnTo>
                  <a:lnTo>
                    <a:pt x="735100" y="862452"/>
                  </a:lnTo>
                  <a:lnTo>
                    <a:pt x="696226" y="886069"/>
                  </a:lnTo>
                  <a:lnTo>
                    <a:pt x="655011" y="905923"/>
                  </a:lnTo>
                  <a:lnTo>
                    <a:pt x="611693" y="921777"/>
                  </a:lnTo>
                  <a:lnTo>
                    <a:pt x="566508" y="933396"/>
                  </a:lnTo>
                  <a:lnTo>
                    <a:pt x="519694" y="940540"/>
                  </a:lnTo>
                  <a:lnTo>
                    <a:pt x="471487" y="942974"/>
                  </a:lnTo>
                  <a:close/>
                </a:path>
                <a:path w="942975" h="942975">
                  <a:moveTo>
                    <a:pt x="844730" y="758800"/>
                  </a:moveTo>
                  <a:lnTo>
                    <a:pt x="471487" y="758800"/>
                  </a:lnTo>
                  <a:lnTo>
                    <a:pt x="518090" y="755039"/>
                  </a:lnTo>
                  <a:lnTo>
                    <a:pt x="562300" y="744152"/>
                  </a:lnTo>
                  <a:lnTo>
                    <a:pt x="603523" y="726730"/>
                  </a:lnTo>
                  <a:lnTo>
                    <a:pt x="641170" y="703365"/>
                  </a:lnTo>
                  <a:lnTo>
                    <a:pt x="674647" y="674647"/>
                  </a:lnTo>
                  <a:lnTo>
                    <a:pt x="703365" y="641170"/>
                  </a:lnTo>
                  <a:lnTo>
                    <a:pt x="726730" y="603523"/>
                  </a:lnTo>
                  <a:lnTo>
                    <a:pt x="744152" y="562300"/>
                  </a:lnTo>
                  <a:lnTo>
                    <a:pt x="755039" y="518090"/>
                  </a:lnTo>
                  <a:lnTo>
                    <a:pt x="758800" y="471487"/>
                  </a:lnTo>
                  <a:lnTo>
                    <a:pt x="755039" y="424884"/>
                  </a:lnTo>
                  <a:lnTo>
                    <a:pt x="744152" y="380674"/>
                  </a:lnTo>
                  <a:lnTo>
                    <a:pt x="726730" y="339451"/>
                  </a:lnTo>
                  <a:lnTo>
                    <a:pt x="703365" y="301804"/>
                  </a:lnTo>
                  <a:lnTo>
                    <a:pt x="674647" y="268327"/>
                  </a:lnTo>
                  <a:lnTo>
                    <a:pt x="641170" y="239609"/>
                  </a:lnTo>
                  <a:lnTo>
                    <a:pt x="603523" y="216244"/>
                  </a:lnTo>
                  <a:lnTo>
                    <a:pt x="562300" y="198822"/>
                  </a:lnTo>
                  <a:lnTo>
                    <a:pt x="518090" y="187935"/>
                  </a:lnTo>
                  <a:lnTo>
                    <a:pt x="471487" y="184174"/>
                  </a:lnTo>
                  <a:lnTo>
                    <a:pt x="844730" y="184174"/>
                  </a:lnTo>
                  <a:lnTo>
                    <a:pt x="886069" y="246748"/>
                  </a:lnTo>
                  <a:lnTo>
                    <a:pt x="905923" y="287963"/>
                  </a:lnTo>
                  <a:lnTo>
                    <a:pt x="921777" y="331281"/>
                  </a:lnTo>
                  <a:lnTo>
                    <a:pt x="933396" y="376466"/>
                  </a:lnTo>
                  <a:lnTo>
                    <a:pt x="940540" y="423280"/>
                  </a:lnTo>
                  <a:lnTo>
                    <a:pt x="942974" y="471487"/>
                  </a:lnTo>
                  <a:lnTo>
                    <a:pt x="940540" y="519694"/>
                  </a:lnTo>
                  <a:lnTo>
                    <a:pt x="933396" y="566508"/>
                  </a:lnTo>
                  <a:lnTo>
                    <a:pt x="921777" y="611693"/>
                  </a:lnTo>
                  <a:lnTo>
                    <a:pt x="905923" y="655011"/>
                  </a:lnTo>
                  <a:lnTo>
                    <a:pt x="886069" y="696226"/>
                  </a:lnTo>
                  <a:lnTo>
                    <a:pt x="862452" y="735100"/>
                  </a:lnTo>
                  <a:lnTo>
                    <a:pt x="844730" y="758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2715" y="3213003"/>
              <a:ext cx="152634" cy="1122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05675" y="3392574"/>
              <a:ext cx="75480" cy="69037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950743" y="4293148"/>
            <a:ext cx="10443436" cy="2235200"/>
          </a:xfrm>
          <a:custGeom>
            <a:avLst/>
            <a:gdLst/>
            <a:ahLst/>
            <a:cxnLst/>
            <a:rect l="l" t="t" r="r" b="b"/>
            <a:pathLst>
              <a:path w="3676650" h="3625215">
                <a:moveTo>
                  <a:pt x="0" y="0"/>
                </a:moveTo>
                <a:lnTo>
                  <a:pt x="3676203" y="0"/>
                </a:lnTo>
                <a:lnTo>
                  <a:pt x="3676203" y="3625179"/>
                </a:lnTo>
                <a:lnTo>
                  <a:pt x="0" y="362517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6" name="object 36"/>
          <p:cNvGrpSpPr/>
          <p:nvPr/>
        </p:nvGrpSpPr>
        <p:grpSpPr>
          <a:xfrm>
            <a:off x="9481445" y="2020203"/>
            <a:ext cx="643467" cy="547370"/>
            <a:chOff x="14094269" y="2823611"/>
            <a:chExt cx="965200" cy="821055"/>
          </a:xfrm>
        </p:grpSpPr>
        <p:sp>
          <p:nvSpPr>
            <p:cNvPr id="37" name="object 37"/>
            <p:cNvSpPr/>
            <p:nvPr/>
          </p:nvSpPr>
          <p:spPr>
            <a:xfrm>
              <a:off x="14094269" y="2823611"/>
              <a:ext cx="965200" cy="821055"/>
            </a:xfrm>
            <a:custGeom>
              <a:avLst/>
              <a:gdLst/>
              <a:ahLst/>
              <a:cxnLst/>
              <a:rect l="l" t="t" r="r" b="b"/>
              <a:pathLst>
                <a:path w="965200" h="821054">
                  <a:moveTo>
                    <a:pt x="913244" y="820502"/>
                  </a:moveTo>
                  <a:lnTo>
                    <a:pt x="51693" y="820502"/>
                  </a:lnTo>
                  <a:lnTo>
                    <a:pt x="31500" y="816135"/>
                  </a:lnTo>
                  <a:lnTo>
                    <a:pt x="15077" y="805179"/>
                  </a:lnTo>
                  <a:lnTo>
                    <a:pt x="4038" y="789013"/>
                  </a:lnTo>
                  <a:lnTo>
                    <a:pt x="0" y="769016"/>
                  </a:lnTo>
                  <a:lnTo>
                    <a:pt x="0" y="214115"/>
                  </a:lnTo>
                  <a:lnTo>
                    <a:pt x="4500" y="194476"/>
                  </a:lnTo>
                  <a:lnTo>
                    <a:pt x="15692" y="178361"/>
                  </a:lnTo>
                  <a:lnTo>
                    <a:pt x="31962" y="167456"/>
                  </a:lnTo>
                  <a:lnTo>
                    <a:pt x="51693" y="163446"/>
                  </a:lnTo>
                  <a:lnTo>
                    <a:pt x="303594" y="163446"/>
                  </a:lnTo>
                  <a:lnTo>
                    <a:pt x="315068" y="113575"/>
                  </a:lnTo>
                  <a:lnTo>
                    <a:pt x="339264" y="70255"/>
                  </a:lnTo>
                  <a:lnTo>
                    <a:pt x="374133" y="35526"/>
                  </a:lnTo>
                  <a:lnTo>
                    <a:pt x="417627" y="11428"/>
                  </a:lnTo>
                  <a:lnTo>
                    <a:pt x="467699" y="0"/>
                  </a:lnTo>
                  <a:lnTo>
                    <a:pt x="515601" y="2459"/>
                  </a:lnTo>
                  <a:lnTo>
                    <a:pt x="559628" y="16950"/>
                  </a:lnTo>
                  <a:lnTo>
                    <a:pt x="576286" y="27785"/>
                  </a:lnTo>
                  <a:lnTo>
                    <a:pt x="482468" y="27785"/>
                  </a:lnTo>
                  <a:lnTo>
                    <a:pt x="435029" y="35415"/>
                  </a:lnTo>
                  <a:lnTo>
                    <a:pt x="393812" y="56657"/>
                  </a:lnTo>
                  <a:lnTo>
                    <a:pt x="361300" y="89039"/>
                  </a:lnTo>
                  <a:lnTo>
                    <a:pt x="339973" y="130090"/>
                  </a:lnTo>
                  <a:lnTo>
                    <a:pt x="332312" y="177339"/>
                  </a:lnTo>
                  <a:lnTo>
                    <a:pt x="334697" y="192049"/>
                  </a:lnTo>
                  <a:lnTo>
                    <a:pt x="52513" y="192049"/>
                  </a:lnTo>
                  <a:lnTo>
                    <a:pt x="72128" y="209211"/>
                  </a:lnTo>
                  <a:lnTo>
                    <a:pt x="30359" y="209211"/>
                  </a:lnTo>
                  <a:lnTo>
                    <a:pt x="29538" y="210846"/>
                  </a:lnTo>
                  <a:lnTo>
                    <a:pt x="29538" y="773103"/>
                  </a:lnTo>
                  <a:lnTo>
                    <a:pt x="73964" y="773103"/>
                  </a:lnTo>
                  <a:lnTo>
                    <a:pt x="52513" y="791899"/>
                  </a:lnTo>
                  <a:lnTo>
                    <a:pt x="958689" y="791899"/>
                  </a:lnTo>
                  <a:lnTo>
                    <a:pt x="949552" y="805485"/>
                  </a:lnTo>
                  <a:lnTo>
                    <a:pt x="933321" y="816480"/>
                  </a:lnTo>
                  <a:lnTo>
                    <a:pt x="913244" y="820502"/>
                  </a:lnTo>
                  <a:close/>
                </a:path>
                <a:path w="965200" h="821054">
                  <a:moveTo>
                    <a:pt x="577918" y="326893"/>
                  </a:moveTo>
                  <a:lnTo>
                    <a:pt x="482468" y="326893"/>
                  </a:lnTo>
                  <a:lnTo>
                    <a:pt x="529908" y="319263"/>
                  </a:lnTo>
                  <a:lnTo>
                    <a:pt x="571124" y="298022"/>
                  </a:lnTo>
                  <a:lnTo>
                    <a:pt x="603637" y="265640"/>
                  </a:lnTo>
                  <a:lnTo>
                    <a:pt x="624964" y="224588"/>
                  </a:lnTo>
                  <a:lnTo>
                    <a:pt x="632624" y="177339"/>
                  </a:lnTo>
                  <a:lnTo>
                    <a:pt x="624964" y="130090"/>
                  </a:lnTo>
                  <a:lnTo>
                    <a:pt x="603637" y="89039"/>
                  </a:lnTo>
                  <a:lnTo>
                    <a:pt x="571124" y="56657"/>
                  </a:lnTo>
                  <a:lnTo>
                    <a:pt x="529908" y="35415"/>
                  </a:lnTo>
                  <a:lnTo>
                    <a:pt x="482468" y="27785"/>
                  </a:lnTo>
                  <a:lnTo>
                    <a:pt x="576286" y="27785"/>
                  </a:lnTo>
                  <a:lnTo>
                    <a:pt x="597957" y="41883"/>
                  </a:lnTo>
                  <a:lnTo>
                    <a:pt x="628765" y="75669"/>
                  </a:lnTo>
                  <a:lnTo>
                    <a:pt x="650228" y="116720"/>
                  </a:lnTo>
                  <a:lnTo>
                    <a:pt x="660522" y="163446"/>
                  </a:lnTo>
                  <a:lnTo>
                    <a:pt x="913244" y="163446"/>
                  </a:lnTo>
                  <a:lnTo>
                    <a:pt x="932975" y="167456"/>
                  </a:lnTo>
                  <a:lnTo>
                    <a:pt x="949245" y="178361"/>
                  </a:lnTo>
                  <a:lnTo>
                    <a:pt x="958184" y="191232"/>
                  </a:lnTo>
                  <a:lnTo>
                    <a:pt x="660522" y="191232"/>
                  </a:lnTo>
                  <a:lnTo>
                    <a:pt x="651265" y="235749"/>
                  </a:lnTo>
                  <a:lnTo>
                    <a:pt x="631865" y="275226"/>
                  </a:lnTo>
                  <a:lnTo>
                    <a:pt x="603803" y="308301"/>
                  </a:lnTo>
                  <a:lnTo>
                    <a:pt x="577918" y="326893"/>
                  </a:lnTo>
                  <a:close/>
                </a:path>
                <a:path w="965200" h="821054">
                  <a:moveTo>
                    <a:pt x="536947" y="559192"/>
                  </a:moveTo>
                  <a:lnTo>
                    <a:pt x="482058" y="559192"/>
                  </a:lnTo>
                  <a:lnTo>
                    <a:pt x="491417" y="557506"/>
                  </a:lnTo>
                  <a:lnTo>
                    <a:pt x="499699" y="552449"/>
                  </a:lnTo>
                  <a:lnTo>
                    <a:pt x="911603" y="191232"/>
                  </a:lnTo>
                  <a:lnTo>
                    <a:pt x="958184" y="191232"/>
                  </a:lnTo>
                  <a:lnTo>
                    <a:pt x="960437" y="194476"/>
                  </a:lnTo>
                  <a:lnTo>
                    <a:pt x="963814" y="209211"/>
                  </a:lnTo>
                  <a:lnTo>
                    <a:pt x="935398" y="209211"/>
                  </a:lnTo>
                  <a:lnTo>
                    <a:pt x="613752" y="491157"/>
                  </a:lnTo>
                  <a:lnTo>
                    <a:pt x="636063" y="510771"/>
                  </a:lnTo>
                  <a:lnTo>
                    <a:pt x="592419" y="510771"/>
                  </a:lnTo>
                  <a:lnTo>
                    <a:pt x="536947" y="559192"/>
                  </a:lnTo>
                  <a:close/>
                </a:path>
                <a:path w="965200" h="821054">
                  <a:moveTo>
                    <a:pt x="482468" y="355496"/>
                  </a:moveTo>
                  <a:lnTo>
                    <a:pt x="437299" y="349798"/>
                  </a:lnTo>
                  <a:lnTo>
                    <a:pt x="396301" y="333612"/>
                  </a:lnTo>
                  <a:lnTo>
                    <a:pt x="361031" y="308403"/>
                  </a:lnTo>
                  <a:lnTo>
                    <a:pt x="332829" y="275468"/>
                  </a:lnTo>
                  <a:lnTo>
                    <a:pt x="313197" y="236222"/>
                  </a:lnTo>
                  <a:lnTo>
                    <a:pt x="303594" y="192049"/>
                  </a:lnTo>
                  <a:lnTo>
                    <a:pt x="334697" y="192049"/>
                  </a:lnTo>
                  <a:lnTo>
                    <a:pt x="339973" y="224588"/>
                  </a:lnTo>
                  <a:lnTo>
                    <a:pt x="361300" y="265640"/>
                  </a:lnTo>
                  <a:lnTo>
                    <a:pt x="393812" y="298022"/>
                  </a:lnTo>
                  <a:lnTo>
                    <a:pt x="435029" y="319263"/>
                  </a:lnTo>
                  <a:lnTo>
                    <a:pt x="482468" y="326893"/>
                  </a:lnTo>
                  <a:lnTo>
                    <a:pt x="577918" y="326893"/>
                  </a:lnTo>
                  <a:lnTo>
                    <a:pt x="568563" y="333612"/>
                  </a:lnTo>
                  <a:lnTo>
                    <a:pt x="527594" y="349802"/>
                  </a:lnTo>
                  <a:lnTo>
                    <a:pt x="482468" y="355496"/>
                  </a:lnTo>
                  <a:close/>
                </a:path>
                <a:path w="965200" h="821054">
                  <a:moveTo>
                    <a:pt x="73964" y="773103"/>
                  </a:moveTo>
                  <a:lnTo>
                    <a:pt x="29538" y="773103"/>
                  </a:lnTo>
                  <a:lnTo>
                    <a:pt x="351184" y="491157"/>
                  </a:lnTo>
                  <a:lnTo>
                    <a:pt x="30359" y="209211"/>
                  </a:lnTo>
                  <a:lnTo>
                    <a:pt x="72128" y="209211"/>
                  </a:lnTo>
                  <a:lnTo>
                    <a:pt x="416782" y="510771"/>
                  </a:lnTo>
                  <a:lnTo>
                    <a:pt x="373338" y="510771"/>
                  </a:lnTo>
                  <a:lnTo>
                    <a:pt x="73964" y="773103"/>
                  </a:lnTo>
                  <a:close/>
                </a:path>
                <a:path w="965200" h="821054">
                  <a:moveTo>
                    <a:pt x="963868" y="773920"/>
                  </a:moveTo>
                  <a:lnTo>
                    <a:pt x="935398" y="773920"/>
                  </a:lnTo>
                  <a:lnTo>
                    <a:pt x="936219" y="772285"/>
                  </a:lnTo>
                  <a:lnTo>
                    <a:pt x="936219" y="212480"/>
                  </a:lnTo>
                  <a:lnTo>
                    <a:pt x="935398" y="210846"/>
                  </a:lnTo>
                  <a:lnTo>
                    <a:pt x="935398" y="209211"/>
                  </a:lnTo>
                  <a:lnTo>
                    <a:pt x="963814" y="209211"/>
                  </a:lnTo>
                  <a:lnTo>
                    <a:pt x="964937" y="214115"/>
                  </a:lnTo>
                  <a:lnTo>
                    <a:pt x="964937" y="769016"/>
                  </a:lnTo>
                  <a:lnTo>
                    <a:pt x="963868" y="773920"/>
                  </a:lnTo>
                  <a:close/>
                </a:path>
                <a:path w="965200" h="821054">
                  <a:moveTo>
                    <a:pt x="483186" y="587999"/>
                  </a:moveTo>
                  <a:lnTo>
                    <a:pt x="463891" y="584628"/>
                  </a:lnTo>
                  <a:lnTo>
                    <a:pt x="446365" y="574515"/>
                  </a:lnTo>
                  <a:lnTo>
                    <a:pt x="373338" y="510771"/>
                  </a:lnTo>
                  <a:lnTo>
                    <a:pt x="416782" y="510771"/>
                  </a:lnTo>
                  <a:lnTo>
                    <a:pt x="464417" y="552449"/>
                  </a:lnTo>
                  <a:lnTo>
                    <a:pt x="472699" y="557506"/>
                  </a:lnTo>
                  <a:lnTo>
                    <a:pt x="482058" y="559192"/>
                  </a:lnTo>
                  <a:lnTo>
                    <a:pt x="536947" y="559192"/>
                  </a:lnTo>
                  <a:lnTo>
                    <a:pt x="519392" y="574515"/>
                  </a:lnTo>
                  <a:lnTo>
                    <a:pt x="502328" y="584628"/>
                  </a:lnTo>
                  <a:lnTo>
                    <a:pt x="483186" y="587999"/>
                  </a:lnTo>
                  <a:close/>
                </a:path>
                <a:path w="965200" h="821054">
                  <a:moveTo>
                    <a:pt x="958689" y="791899"/>
                  </a:moveTo>
                  <a:lnTo>
                    <a:pt x="912424" y="791899"/>
                  </a:lnTo>
                  <a:lnTo>
                    <a:pt x="592419" y="510771"/>
                  </a:lnTo>
                  <a:lnTo>
                    <a:pt x="636063" y="510771"/>
                  </a:lnTo>
                  <a:lnTo>
                    <a:pt x="935398" y="773920"/>
                  </a:lnTo>
                  <a:lnTo>
                    <a:pt x="963868" y="773920"/>
                  </a:lnTo>
                  <a:lnTo>
                    <a:pt x="960552" y="789128"/>
                  </a:lnTo>
                  <a:lnTo>
                    <a:pt x="958689" y="7918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78275" y="2902883"/>
              <a:ext cx="196926" cy="196136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60787" y="4451928"/>
            <a:ext cx="667234" cy="669023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7236946" y="4445000"/>
            <a:ext cx="774700" cy="768350"/>
            <a:chOff x="7049618" y="6755568"/>
            <a:chExt cx="1162050" cy="1152525"/>
          </a:xfrm>
        </p:grpSpPr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42108" y="6755568"/>
              <a:ext cx="177075" cy="16107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49618" y="6807590"/>
              <a:ext cx="1162049" cy="1100034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370557" y="4445000"/>
            <a:ext cx="881456" cy="768427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1241792" y="2971800"/>
            <a:ext cx="2265746" cy="96795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sz="1600" spc="57" dirty="0" err="1">
                <a:latin typeface="Planc" pitchFamily="2" charset="0"/>
                <a:ea typeface="Planc" pitchFamily="2" charset="0"/>
                <a:cs typeface="Times New Roman"/>
              </a:rPr>
              <a:t>Hurghada</a:t>
            </a:r>
            <a:r>
              <a:rPr sz="1600" spc="57" dirty="0">
                <a:latin typeface="Planc" pitchFamily="2" charset="0"/>
                <a:ea typeface="Planc" pitchFamily="2" charset="0"/>
                <a:cs typeface="Times New Roman"/>
              </a:rPr>
              <a:t>, </a:t>
            </a:r>
            <a:r>
              <a:rPr lang="en-US" sz="1600" spc="57" dirty="0" err="1">
                <a:latin typeface="Planc" pitchFamily="2" charset="0"/>
                <a:ea typeface="Planc" pitchFamily="2" charset="0"/>
                <a:cs typeface="Times New Roman"/>
              </a:rPr>
              <a:t>Sahl</a:t>
            </a: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 </a:t>
            </a:r>
            <a:r>
              <a:rPr lang="en-US" sz="1600" spc="57" dirty="0" err="1">
                <a:latin typeface="Planc" pitchFamily="2" charset="0"/>
                <a:ea typeface="Planc" pitchFamily="2" charset="0"/>
                <a:cs typeface="Times New Roman"/>
              </a:rPr>
              <a:t>Hasheesh</a:t>
            </a: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, </a:t>
            </a:r>
            <a:r>
              <a:rPr sz="1600" spc="57" dirty="0">
                <a:latin typeface="Planc" pitchFamily="2" charset="0"/>
                <a:ea typeface="Planc" pitchFamily="2" charset="0"/>
                <a:cs typeface="Times New Roman"/>
              </a:rPr>
              <a:t>Red Sea Governorate, Egypt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3507538" y="2676190"/>
            <a:ext cx="2445376" cy="3035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2014" marR="3387" algn="ctr">
              <a:lnSpc>
                <a:spcPct val="115399"/>
              </a:lnSpc>
              <a:spcBef>
                <a:spcPts val="67"/>
              </a:spcBef>
            </a:pPr>
            <a:r>
              <a:rPr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Total Number of Rooms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6216465" y="2676190"/>
            <a:ext cx="2052320" cy="2642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579572">
              <a:spcBef>
                <a:spcPts val="60"/>
              </a:spcBef>
            </a:pPr>
            <a:r>
              <a:rPr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Website</a:t>
            </a:r>
            <a:endParaRPr lang="en-US" sz="1667" b="1" dirty="0">
              <a:solidFill>
                <a:srgbClr val="1D1D1D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141558" y="2676190"/>
            <a:ext cx="1323241" cy="2642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>
              <a:spcBef>
                <a:spcPts val="60"/>
              </a:spcBef>
            </a:pPr>
            <a:r>
              <a:rPr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Email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3662844" y="558584"/>
            <a:ext cx="4866314" cy="624103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algn="ctr">
              <a:lnSpc>
                <a:spcPct val="100000"/>
              </a:lnSpc>
              <a:spcBef>
                <a:spcPts val="67"/>
              </a:spcBef>
            </a:pPr>
            <a:r>
              <a:rPr sz="4000" spc="45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Location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4125066" y="5348797"/>
            <a:ext cx="1772123" cy="26466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22438" algn="ctr">
              <a:spcBef>
                <a:spcPts val="63"/>
              </a:spcBef>
            </a:pPr>
            <a:r>
              <a:rPr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Beach Location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6976374" y="5272281"/>
            <a:ext cx="1270000" cy="39297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6788" algn="ctr">
              <a:lnSpc>
                <a:spcPct val="150000"/>
              </a:lnSpc>
              <a:spcBef>
                <a:spcPts val="63"/>
              </a:spcBef>
            </a:pPr>
            <a:r>
              <a:rPr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Category</a:t>
            </a:r>
            <a:endParaRPr sz="1600" spc="57" dirty="0">
              <a:latin typeface="Planc" pitchFamily="2" charset="0"/>
              <a:ea typeface="Planc" pitchFamily="2" charset="0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080562" y="5348797"/>
            <a:ext cx="1667933" cy="26466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algn="ctr">
              <a:spcBef>
                <a:spcPts val="63"/>
              </a:spcBef>
            </a:pPr>
            <a:r>
              <a:rPr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Date of </a:t>
            </a:r>
            <a:r>
              <a:rPr lang="en-US"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O</a:t>
            </a:r>
            <a:r>
              <a:rPr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pening</a:t>
            </a:r>
          </a:p>
        </p:txBody>
      </p:sp>
      <p:sp>
        <p:nvSpPr>
          <p:cNvPr id="57" name="object 47">
            <a:extLst>
              <a:ext uri="{FF2B5EF4-FFF2-40B4-BE49-F238E27FC236}">
                <a16:creationId xmlns:a16="http://schemas.microsoft.com/office/drawing/2014/main" id="{EDA78746-C685-EBC1-4392-283F435423D3}"/>
              </a:ext>
            </a:extLst>
          </p:cNvPr>
          <p:cNvSpPr txBox="1"/>
          <p:nvPr/>
        </p:nvSpPr>
        <p:spPr>
          <a:xfrm>
            <a:off x="6017599" y="3124200"/>
            <a:ext cx="2450052" cy="32778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thevhotelsegypt.com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81D81D-2A33-4ABF-9E39-BF558105AA39}"/>
              </a:ext>
            </a:extLst>
          </p:cNvPr>
          <p:cNvSpPr txBox="1"/>
          <p:nvPr/>
        </p:nvSpPr>
        <p:spPr>
          <a:xfrm>
            <a:off x="1342119" y="2622922"/>
            <a:ext cx="203364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Mailing Address</a:t>
            </a:r>
          </a:p>
        </p:txBody>
      </p:sp>
      <p:sp>
        <p:nvSpPr>
          <p:cNvPr id="59" name="object 47">
            <a:extLst>
              <a:ext uri="{FF2B5EF4-FFF2-40B4-BE49-F238E27FC236}">
                <a16:creationId xmlns:a16="http://schemas.microsoft.com/office/drawing/2014/main" id="{EDA78746-C685-EBC1-4392-283F435423D3}"/>
              </a:ext>
            </a:extLst>
          </p:cNvPr>
          <p:cNvSpPr txBox="1"/>
          <p:nvPr/>
        </p:nvSpPr>
        <p:spPr>
          <a:xfrm>
            <a:off x="3645948" y="3124200"/>
            <a:ext cx="2450052" cy="30187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301 total number</a:t>
            </a:r>
          </a:p>
        </p:txBody>
      </p:sp>
      <p:sp>
        <p:nvSpPr>
          <p:cNvPr id="62" name="object 47">
            <a:extLst>
              <a:ext uri="{FF2B5EF4-FFF2-40B4-BE49-F238E27FC236}">
                <a16:creationId xmlns:a16="http://schemas.microsoft.com/office/drawing/2014/main" id="{EDA78746-C685-EBC1-4392-283F435423D3}"/>
              </a:ext>
            </a:extLst>
          </p:cNvPr>
          <p:cNvSpPr txBox="1"/>
          <p:nvPr/>
        </p:nvSpPr>
        <p:spPr>
          <a:xfrm>
            <a:off x="8067917" y="3053860"/>
            <a:ext cx="3303935" cy="127547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  <a:hlinkClick r:id="rId18"/>
              </a:rPr>
              <a:t>info@thevhotelsegypt.com</a:t>
            </a:r>
            <a:endParaRPr lang="en-US" sz="1600" spc="57" dirty="0">
              <a:latin typeface="Planc" pitchFamily="2" charset="0"/>
              <a:ea typeface="Planc" pitchFamily="2" charset="0"/>
              <a:cs typeface="Times New Roman"/>
            </a:endParaRPr>
          </a:p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latin typeface="Planc" pitchFamily="2" charset="0"/>
                <a:cs typeface="Times New Roman"/>
                <a:hlinkClick r:id="rId19"/>
              </a:rPr>
              <a:t>reservation@thevhotelsegypt.com</a:t>
            </a:r>
            <a:endParaRPr lang="en-US" sz="1600" spc="57" dirty="0">
              <a:latin typeface="Planc" pitchFamily="2" charset="0"/>
              <a:cs typeface="Times New Roman"/>
            </a:endParaRPr>
          </a:p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endParaRPr lang="en-US" sz="1600" spc="57" dirty="0">
              <a:latin typeface="Planc" pitchFamily="2" charset="0"/>
              <a:cs typeface="Times New Roman"/>
            </a:endParaRPr>
          </a:p>
        </p:txBody>
      </p:sp>
      <p:sp>
        <p:nvSpPr>
          <p:cNvPr id="63" name="object 45"/>
          <p:cNvSpPr txBox="1"/>
          <p:nvPr/>
        </p:nvSpPr>
        <p:spPr>
          <a:xfrm>
            <a:off x="4084231" y="5715000"/>
            <a:ext cx="2059769" cy="32778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Private beach</a:t>
            </a:r>
          </a:p>
        </p:txBody>
      </p:sp>
      <p:sp>
        <p:nvSpPr>
          <p:cNvPr id="64" name="object 47">
            <a:extLst>
              <a:ext uri="{FF2B5EF4-FFF2-40B4-BE49-F238E27FC236}">
                <a16:creationId xmlns:a16="http://schemas.microsoft.com/office/drawing/2014/main" id="{EDA78746-C685-EBC1-4392-283F435423D3}"/>
              </a:ext>
            </a:extLst>
          </p:cNvPr>
          <p:cNvSpPr txBox="1"/>
          <p:nvPr/>
        </p:nvSpPr>
        <p:spPr>
          <a:xfrm>
            <a:off x="8672348" y="5715000"/>
            <a:ext cx="2450052" cy="32778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2023</a:t>
            </a:r>
          </a:p>
        </p:txBody>
      </p:sp>
      <p:sp>
        <p:nvSpPr>
          <p:cNvPr id="65" name="object 47">
            <a:extLst>
              <a:ext uri="{FF2B5EF4-FFF2-40B4-BE49-F238E27FC236}">
                <a16:creationId xmlns:a16="http://schemas.microsoft.com/office/drawing/2014/main" id="{EDA78746-C685-EBC1-4392-283F435423D3}"/>
              </a:ext>
            </a:extLst>
          </p:cNvPr>
          <p:cNvSpPr txBox="1"/>
          <p:nvPr/>
        </p:nvSpPr>
        <p:spPr>
          <a:xfrm>
            <a:off x="6386348" y="5715001"/>
            <a:ext cx="2450052" cy="37702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6788" algn="ctr">
              <a:lnSpc>
                <a:spcPct val="150000"/>
              </a:lnSpc>
              <a:spcBef>
                <a:spcPts val="63"/>
              </a:spcBef>
            </a:pP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5* Deluxe</a:t>
            </a:r>
          </a:p>
        </p:txBody>
      </p:sp>
      <p:sp>
        <p:nvSpPr>
          <p:cNvPr id="4" name="object 50">
            <a:extLst>
              <a:ext uri="{FF2B5EF4-FFF2-40B4-BE49-F238E27FC236}">
                <a16:creationId xmlns:a16="http://schemas.microsoft.com/office/drawing/2014/main" id="{FD030E4C-7005-77BF-8FBE-24CE9DE710E1}"/>
              </a:ext>
            </a:extLst>
          </p:cNvPr>
          <p:cNvSpPr txBox="1"/>
          <p:nvPr/>
        </p:nvSpPr>
        <p:spPr>
          <a:xfrm>
            <a:off x="1717141" y="5374585"/>
            <a:ext cx="1772123" cy="26466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22438" algn="ctr">
              <a:spcBef>
                <a:spcPts val="63"/>
              </a:spcBef>
            </a:pPr>
            <a:r>
              <a:rPr lang="en-US" sz="1667" b="1" dirty="0">
                <a:solidFill>
                  <a:srgbClr val="1D1D1D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Telephone</a:t>
            </a:r>
            <a:endParaRPr sz="1667" b="1" dirty="0">
              <a:solidFill>
                <a:srgbClr val="1D1D1D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</p:txBody>
      </p:sp>
      <p:sp>
        <p:nvSpPr>
          <p:cNvPr id="5" name="object 45">
            <a:extLst>
              <a:ext uri="{FF2B5EF4-FFF2-40B4-BE49-F238E27FC236}">
                <a16:creationId xmlns:a16="http://schemas.microsoft.com/office/drawing/2014/main" id="{A39E5E9D-C458-08D6-7470-C13C09B069DF}"/>
              </a:ext>
            </a:extLst>
          </p:cNvPr>
          <p:cNvSpPr txBox="1"/>
          <p:nvPr/>
        </p:nvSpPr>
        <p:spPr>
          <a:xfrm>
            <a:off x="1676306" y="5740788"/>
            <a:ext cx="2059769" cy="30187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latin typeface="Planc" pitchFamily="2" charset="0"/>
                <a:ea typeface="Planc" pitchFamily="2" charset="0"/>
                <a:cs typeface="Times New Roman"/>
              </a:rPr>
              <a:t>+20 </a:t>
            </a:r>
            <a:r>
              <a:rPr lang="en-US" sz="1600" spc="57" dirty="0">
                <a:latin typeface="Planc" pitchFamily="2" charset="0"/>
                <a:cs typeface="Times New Roman"/>
              </a:rPr>
              <a:t>1278575677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B44A83-E86A-3F1C-C018-28C80A7247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98372" y="4476164"/>
            <a:ext cx="7810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20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AFDE5C-A58D-B0EF-0BFF-7DABD5FADD6E}"/>
              </a:ext>
            </a:extLst>
          </p:cNvPr>
          <p:cNvSpPr txBox="1"/>
          <p:nvPr/>
        </p:nvSpPr>
        <p:spPr>
          <a:xfrm>
            <a:off x="413424" y="5703957"/>
            <a:ext cx="1155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Seven Senses Main Restaurant</a:t>
            </a:r>
            <a:endParaRPr lang="en-US" sz="4000" dirty="0">
              <a:solidFill>
                <a:schemeClr val="bg1"/>
              </a:solidFill>
              <a:latin typeface="Planc Medium" pitchFamily="2" charset="0"/>
              <a:ea typeface="Planc Medium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6331" y="202270"/>
            <a:ext cx="6165669" cy="6799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95EC01-5617-9459-518C-9605531E2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3A7DE7-4157-F455-DCA8-67B3FDF565A2}"/>
              </a:ext>
            </a:extLst>
          </p:cNvPr>
          <p:cNvSpPr txBox="1"/>
          <p:nvPr/>
        </p:nvSpPr>
        <p:spPr>
          <a:xfrm>
            <a:off x="19659" y="0"/>
            <a:ext cx="6169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Seven Senses Main Restaurant</a:t>
            </a:r>
            <a:endParaRPr lang="en-US" sz="2400" b="1" dirty="0">
              <a:solidFill>
                <a:schemeClr val="bg1"/>
              </a:solidFill>
              <a:latin typeface="Planc Medium" pitchFamily="2" charset="0"/>
              <a:ea typeface="Planc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83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FDE5C-A58D-B0EF-0BFF-7DABD5FADD6E}"/>
              </a:ext>
            </a:extLst>
          </p:cNvPr>
          <p:cNvSpPr txBox="1"/>
          <p:nvPr/>
        </p:nvSpPr>
        <p:spPr>
          <a:xfrm>
            <a:off x="0" y="104502"/>
            <a:ext cx="1155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Brew House Coffee Shop</a:t>
            </a:r>
            <a:endParaRPr lang="en-US" sz="2000" dirty="0">
              <a:solidFill>
                <a:schemeClr val="bg1"/>
              </a:solidFill>
              <a:latin typeface="Planc Medium" pitchFamily="2" charset="0"/>
              <a:ea typeface="Planc Medium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104502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76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AFDE5C-A58D-B0EF-0BFF-7DABD5FADD6E}"/>
              </a:ext>
            </a:extLst>
          </p:cNvPr>
          <p:cNvSpPr txBox="1"/>
          <p:nvPr/>
        </p:nvSpPr>
        <p:spPr>
          <a:xfrm>
            <a:off x="413424" y="5507009"/>
            <a:ext cx="11552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450" dirty="0" err="1">
                <a:solidFill>
                  <a:schemeClr val="bg1"/>
                </a:solidFill>
                <a:latin typeface="Planc Medium" pitchFamily="2" charset="0"/>
                <a:ea typeface="Planc Medium" pitchFamily="2" charset="0"/>
              </a:rPr>
              <a:t>Pican᷉a</a:t>
            </a:r>
            <a:r>
              <a:rPr lang="en-US" sz="4000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</a:rPr>
              <a:t> Brazilian </a:t>
            </a:r>
            <a:r>
              <a:rPr lang="en-US" sz="4000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Restaurant &amp; </a:t>
            </a:r>
          </a:p>
          <a:p>
            <a:r>
              <a:rPr lang="en-US" sz="4000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Beach Bar</a:t>
            </a:r>
            <a:endParaRPr lang="en-US" sz="4000" dirty="0">
              <a:solidFill>
                <a:schemeClr val="bg1"/>
              </a:solidFill>
              <a:latin typeface="Planc Medium" pitchFamily="2" charset="0"/>
              <a:ea typeface="Planc Medium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104502"/>
            <a:ext cx="6165669" cy="6799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33DB64-3C58-27F2-2066-34F895A4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646" cy="68580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B2AFDE5C-A58D-B0EF-0BFF-7DABD5FADD6E}"/>
              </a:ext>
            </a:extLst>
          </p:cNvPr>
          <p:cNvSpPr txBox="1"/>
          <p:nvPr/>
        </p:nvSpPr>
        <p:spPr>
          <a:xfrm>
            <a:off x="0" y="27552"/>
            <a:ext cx="1155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spc="450" dirty="0" err="1">
                <a:solidFill>
                  <a:schemeClr val="bg1"/>
                </a:solidFill>
                <a:latin typeface="Planc Medium" pitchFamily="2" charset="0"/>
                <a:ea typeface="Planc Medium" pitchFamily="2" charset="0"/>
              </a:rPr>
              <a:t>Pican᷉a</a:t>
            </a:r>
            <a:r>
              <a:rPr lang="en-US" sz="2000" b="1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</a:rPr>
              <a:t> Brazilian </a:t>
            </a:r>
            <a:r>
              <a:rPr lang="en-US" sz="2000" b="1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Restaurant &amp; </a:t>
            </a:r>
          </a:p>
          <a:p>
            <a:r>
              <a:rPr lang="en-US" sz="2000" b="1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Beach Bar</a:t>
            </a:r>
            <a:endParaRPr lang="en-US" sz="2000" b="1" dirty="0">
              <a:solidFill>
                <a:schemeClr val="bg1"/>
              </a:solidFill>
              <a:latin typeface="Planc Medium" pitchFamily="2" charset="0"/>
              <a:ea typeface="Planc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79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14C903-63F6-4D5C-6A72-36C212311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96D1E4-CE72-C8A5-6058-69C53F124956}"/>
              </a:ext>
            </a:extLst>
          </p:cNvPr>
          <p:cNvSpPr txBox="1"/>
          <p:nvPr/>
        </p:nvSpPr>
        <p:spPr>
          <a:xfrm>
            <a:off x="0" y="104502"/>
            <a:ext cx="1155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450" dirty="0" err="1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UCook</a:t>
            </a:r>
            <a:r>
              <a:rPr lang="en-US" sz="2000" b="1" spc="45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  <a:cs typeface="Georgia"/>
              </a:rPr>
              <a:t> </a:t>
            </a:r>
            <a:endParaRPr lang="en-US" sz="2000" b="1" dirty="0">
              <a:solidFill>
                <a:schemeClr val="bg1"/>
              </a:solidFill>
              <a:latin typeface="Planc Medium" pitchFamily="2" charset="0"/>
              <a:ea typeface="Planc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36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AFDE5C-A58D-B0EF-0BFF-7DABD5FADD6E}"/>
              </a:ext>
            </a:extLst>
          </p:cNvPr>
          <p:cNvSpPr txBox="1"/>
          <p:nvPr/>
        </p:nvSpPr>
        <p:spPr>
          <a:xfrm>
            <a:off x="413424" y="5703957"/>
            <a:ext cx="11552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</a:rPr>
              <a:t>Horizon Pool Bar </a:t>
            </a:r>
          </a:p>
          <a:p>
            <a:endParaRPr lang="en-US" sz="4000" dirty="0">
              <a:solidFill>
                <a:schemeClr val="bg1"/>
              </a:solidFill>
              <a:latin typeface="Planc Medium" pitchFamily="2" charset="0"/>
              <a:ea typeface="Planc Medium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104502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64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48230"/>
            <a:ext cx="6165669" cy="6799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73A39-5B4D-5B46-A781-EAFE799A7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64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B6C7E9-D66A-096A-6476-FADD1102BA1B}"/>
              </a:ext>
            </a:extLst>
          </p:cNvPr>
          <p:cNvSpPr txBox="1"/>
          <p:nvPr/>
        </p:nvSpPr>
        <p:spPr>
          <a:xfrm>
            <a:off x="181467" y="48230"/>
            <a:ext cx="6169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Planc Medium" pitchFamily="2" charset="0"/>
                <a:ea typeface="Planc Medium" pitchFamily="2" charset="0"/>
              </a:rPr>
              <a:t>Lobby Bar </a:t>
            </a:r>
          </a:p>
        </p:txBody>
      </p:sp>
    </p:spTree>
    <p:extLst>
      <p:ext uri="{BB962C8B-B14F-4D97-AF65-F5344CB8AC3E}">
        <p14:creationId xmlns:p14="http://schemas.microsoft.com/office/powerpoint/2010/main" val="1399479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CE6DA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423147" y="4895594"/>
            <a:ext cx="9448377" cy="1962150"/>
            <a:chOff x="2134720" y="7343390"/>
            <a:chExt cx="14172565" cy="2943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4720" y="7343390"/>
              <a:ext cx="7200899" cy="29432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99" y="7343390"/>
              <a:ext cx="7162799" cy="2943224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9745761" y="2218799"/>
            <a:ext cx="1023197" cy="1062567"/>
          </a:xfrm>
          <a:custGeom>
            <a:avLst/>
            <a:gdLst/>
            <a:ahLst/>
            <a:cxnLst/>
            <a:rect l="l" t="t" r="r" b="b"/>
            <a:pathLst>
              <a:path w="1534794" h="1593850">
                <a:moveTo>
                  <a:pt x="1111288" y="39878"/>
                </a:moveTo>
                <a:lnTo>
                  <a:pt x="1088301" y="3898"/>
                </a:lnTo>
                <a:lnTo>
                  <a:pt x="1070940" y="0"/>
                </a:lnTo>
                <a:lnTo>
                  <a:pt x="1061720" y="469"/>
                </a:lnTo>
                <a:lnTo>
                  <a:pt x="1015085" y="21107"/>
                </a:lnTo>
                <a:lnTo>
                  <a:pt x="983259" y="43091"/>
                </a:lnTo>
                <a:lnTo>
                  <a:pt x="952779" y="66725"/>
                </a:lnTo>
                <a:lnTo>
                  <a:pt x="923645" y="92011"/>
                </a:lnTo>
                <a:lnTo>
                  <a:pt x="895870" y="118948"/>
                </a:lnTo>
                <a:lnTo>
                  <a:pt x="861441" y="156451"/>
                </a:lnTo>
                <a:lnTo>
                  <a:pt x="825741" y="192519"/>
                </a:lnTo>
                <a:lnTo>
                  <a:pt x="788784" y="227126"/>
                </a:lnTo>
                <a:lnTo>
                  <a:pt x="750570" y="260273"/>
                </a:lnTo>
                <a:lnTo>
                  <a:pt x="711085" y="291973"/>
                </a:lnTo>
                <a:lnTo>
                  <a:pt x="670356" y="322224"/>
                </a:lnTo>
                <a:lnTo>
                  <a:pt x="628370" y="351028"/>
                </a:lnTo>
                <a:lnTo>
                  <a:pt x="553313" y="406857"/>
                </a:lnTo>
                <a:lnTo>
                  <a:pt x="516636" y="435864"/>
                </a:lnTo>
                <a:lnTo>
                  <a:pt x="445528" y="496455"/>
                </a:lnTo>
                <a:lnTo>
                  <a:pt x="341312" y="590372"/>
                </a:lnTo>
                <a:lnTo>
                  <a:pt x="252730" y="673709"/>
                </a:lnTo>
                <a:lnTo>
                  <a:pt x="215125" y="715162"/>
                </a:lnTo>
                <a:lnTo>
                  <a:pt x="74231" y="901471"/>
                </a:lnTo>
                <a:lnTo>
                  <a:pt x="43230" y="948207"/>
                </a:lnTo>
                <a:lnTo>
                  <a:pt x="20205" y="999350"/>
                </a:lnTo>
                <a:lnTo>
                  <a:pt x="5626" y="1053515"/>
                </a:lnTo>
                <a:lnTo>
                  <a:pt x="0" y="1109306"/>
                </a:lnTo>
                <a:lnTo>
                  <a:pt x="228" y="1121130"/>
                </a:lnTo>
                <a:lnTo>
                  <a:pt x="14058" y="1165618"/>
                </a:lnTo>
                <a:lnTo>
                  <a:pt x="51041" y="1204163"/>
                </a:lnTo>
                <a:lnTo>
                  <a:pt x="105206" y="1235989"/>
                </a:lnTo>
                <a:lnTo>
                  <a:pt x="145592" y="1248498"/>
                </a:lnTo>
                <a:lnTo>
                  <a:pt x="166827" y="1248956"/>
                </a:lnTo>
                <a:lnTo>
                  <a:pt x="187769" y="1245501"/>
                </a:lnTo>
                <a:lnTo>
                  <a:pt x="207733" y="1238237"/>
                </a:lnTo>
                <a:lnTo>
                  <a:pt x="226009" y="1227416"/>
                </a:lnTo>
                <a:lnTo>
                  <a:pt x="241973" y="1213408"/>
                </a:lnTo>
                <a:lnTo>
                  <a:pt x="250888" y="1202410"/>
                </a:lnTo>
                <a:lnTo>
                  <a:pt x="314921" y="1128382"/>
                </a:lnTo>
                <a:lnTo>
                  <a:pt x="445947" y="982840"/>
                </a:lnTo>
                <a:lnTo>
                  <a:pt x="542937" y="872540"/>
                </a:lnTo>
                <a:lnTo>
                  <a:pt x="605129" y="796861"/>
                </a:lnTo>
                <a:lnTo>
                  <a:pt x="635114" y="758063"/>
                </a:lnTo>
                <a:lnTo>
                  <a:pt x="664197" y="718489"/>
                </a:lnTo>
                <a:lnTo>
                  <a:pt x="698525" y="674179"/>
                </a:lnTo>
                <a:lnTo>
                  <a:pt x="770813" y="588073"/>
                </a:lnTo>
                <a:lnTo>
                  <a:pt x="804062" y="543102"/>
                </a:lnTo>
                <a:lnTo>
                  <a:pt x="832027" y="499897"/>
                </a:lnTo>
                <a:lnTo>
                  <a:pt x="862469" y="458647"/>
                </a:lnTo>
                <a:lnTo>
                  <a:pt x="895400" y="419354"/>
                </a:lnTo>
                <a:lnTo>
                  <a:pt x="942530" y="370471"/>
                </a:lnTo>
                <a:lnTo>
                  <a:pt x="953338" y="358203"/>
                </a:lnTo>
                <a:lnTo>
                  <a:pt x="980249" y="317055"/>
                </a:lnTo>
                <a:lnTo>
                  <a:pt x="1009650" y="235470"/>
                </a:lnTo>
                <a:lnTo>
                  <a:pt x="1025601" y="201980"/>
                </a:lnTo>
                <a:lnTo>
                  <a:pt x="1045578" y="170738"/>
                </a:lnTo>
                <a:lnTo>
                  <a:pt x="1078750" y="130987"/>
                </a:lnTo>
                <a:lnTo>
                  <a:pt x="1086853" y="119557"/>
                </a:lnTo>
                <a:lnTo>
                  <a:pt x="1104557" y="81343"/>
                </a:lnTo>
                <a:lnTo>
                  <a:pt x="1110297" y="53962"/>
                </a:lnTo>
                <a:lnTo>
                  <a:pt x="1111288" y="39878"/>
                </a:lnTo>
                <a:close/>
              </a:path>
              <a:path w="1534794" h="1593850">
                <a:moveTo>
                  <a:pt x="1534426" y="262801"/>
                </a:moveTo>
                <a:lnTo>
                  <a:pt x="1532559" y="215887"/>
                </a:lnTo>
                <a:lnTo>
                  <a:pt x="1516786" y="162674"/>
                </a:lnTo>
                <a:lnTo>
                  <a:pt x="1486128" y="122707"/>
                </a:lnTo>
                <a:lnTo>
                  <a:pt x="1459674" y="113868"/>
                </a:lnTo>
                <a:lnTo>
                  <a:pt x="1445653" y="113906"/>
                </a:lnTo>
                <a:lnTo>
                  <a:pt x="1376337" y="165341"/>
                </a:lnTo>
                <a:lnTo>
                  <a:pt x="1342517" y="203466"/>
                </a:lnTo>
                <a:lnTo>
                  <a:pt x="1310259" y="242773"/>
                </a:lnTo>
                <a:lnTo>
                  <a:pt x="1279550" y="283248"/>
                </a:lnTo>
                <a:lnTo>
                  <a:pt x="1250391" y="324916"/>
                </a:lnTo>
                <a:lnTo>
                  <a:pt x="1222794" y="367753"/>
                </a:lnTo>
                <a:lnTo>
                  <a:pt x="1196746" y="411772"/>
                </a:lnTo>
                <a:lnTo>
                  <a:pt x="1125448" y="536981"/>
                </a:lnTo>
                <a:lnTo>
                  <a:pt x="967346" y="799846"/>
                </a:lnTo>
                <a:lnTo>
                  <a:pt x="950239" y="833259"/>
                </a:lnTo>
                <a:lnTo>
                  <a:pt x="905776" y="941933"/>
                </a:lnTo>
                <a:lnTo>
                  <a:pt x="866470" y="1032294"/>
                </a:lnTo>
                <a:lnTo>
                  <a:pt x="824903" y="1121638"/>
                </a:lnTo>
                <a:lnTo>
                  <a:pt x="781062" y="1209967"/>
                </a:lnTo>
                <a:lnTo>
                  <a:pt x="772655" y="1229474"/>
                </a:lnTo>
                <a:lnTo>
                  <a:pt x="759574" y="1269695"/>
                </a:lnTo>
                <a:lnTo>
                  <a:pt x="751484" y="1311389"/>
                </a:lnTo>
                <a:lnTo>
                  <a:pt x="748576" y="1353591"/>
                </a:lnTo>
                <a:lnTo>
                  <a:pt x="749071" y="1374825"/>
                </a:lnTo>
                <a:lnTo>
                  <a:pt x="753948" y="1416926"/>
                </a:lnTo>
                <a:lnTo>
                  <a:pt x="763968" y="1458099"/>
                </a:lnTo>
                <a:lnTo>
                  <a:pt x="778929" y="1497736"/>
                </a:lnTo>
                <a:lnTo>
                  <a:pt x="798664" y="1535226"/>
                </a:lnTo>
                <a:lnTo>
                  <a:pt x="823976" y="1564932"/>
                </a:lnTo>
                <a:lnTo>
                  <a:pt x="861377" y="1584921"/>
                </a:lnTo>
                <a:lnTo>
                  <a:pt x="905878" y="1593710"/>
                </a:lnTo>
                <a:lnTo>
                  <a:pt x="952487" y="1589773"/>
                </a:lnTo>
                <a:lnTo>
                  <a:pt x="996200" y="1571586"/>
                </a:lnTo>
                <a:lnTo>
                  <a:pt x="1018794" y="1540789"/>
                </a:lnTo>
                <a:lnTo>
                  <a:pt x="1037082" y="1507248"/>
                </a:lnTo>
                <a:lnTo>
                  <a:pt x="1052842" y="1461020"/>
                </a:lnTo>
                <a:lnTo>
                  <a:pt x="1081532" y="1367497"/>
                </a:lnTo>
                <a:lnTo>
                  <a:pt x="1096670" y="1321092"/>
                </a:lnTo>
                <a:lnTo>
                  <a:pt x="1113802" y="1275511"/>
                </a:lnTo>
                <a:lnTo>
                  <a:pt x="1192949" y="1088656"/>
                </a:lnTo>
                <a:lnTo>
                  <a:pt x="1510157" y="377075"/>
                </a:lnTo>
                <a:lnTo>
                  <a:pt x="1518234" y="355079"/>
                </a:lnTo>
                <a:lnTo>
                  <a:pt x="1524711" y="332549"/>
                </a:lnTo>
                <a:lnTo>
                  <a:pt x="1529600" y="309511"/>
                </a:lnTo>
                <a:lnTo>
                  <a:pt x="1532851" y="286181"/>
                </a:lnTo>
                <a:lnTo>
                  <a:pt x="1534426" y="262801"/>
                </a:lnTo>
                <a:close/>
              </a:path>
            </a:pathLst>
          </a:custGeom>
          <a:solidFill>
            <a:srgbClr val="8A6E3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9432756" y="1556418"/>
            <a:ext cx="1174750" cy="816187"/>
          </a:xfrm>
          <a:custGeom>
            <a:avLst/>
            <a:gdLst/>
            <a:ahLst/>
            <a:cxnLst/>
            <a:rect l="l" t="t" r="r" b="b"/>
            <a:pathLst>
              <a:path w="1762125" h="1224279">
                <a:moveTo>
                  <a:pt x="1465097" y="764133"/>
                </a:moveTo>
                <a:lnTo>
                  <a:pt x="1441348" y="733196"/>
                </a:lnTo>
                <a:lnTo>
                  <a:pt x="1402549" y="718515"/>
                </a:lnTo>
                <a:lnTo>
                  <a:pt x="1350378" y="713778"/>
                </a:lnTo>
                <a:lnTo>
                  <a:pt x="1298295" y="710857"/>
                </a:lnTo>
                <a:lnTo>
                  <a:pt x="1246301" y="709777"/>
                </a:lnTo>
                <a:lnTo>
                  <a:pt x="1194396" y="710514"/>
                </a:lnTo>
                <a:lnTo>
                  <a:pt x="1142580" y="713079"/>
                </a:lnTo>
                <a:lnTo>
                  <a:pt x="1090853" y="717473"/>
                </a:lnTo>
                <a:lnTo>
                  <a:pt x="1039228" y="723696"/>
                </a:lnTo>
                <a:lnTo>
                  <a:pt x="987679" y="731748"/>
                </a:lnTo>
                <a:lnTo>
                  <a:pt x="936218" y="741629"/>
                </a:lnTo>
                <a:lnTo>
                  <a:pt x="844651" y="761060"/>
                </a:lnTo>
                <a:lnTo>
                  <a:pt x="798601" y="769378"/>
                </a:lnTo>
                <a:lnTo>
                  <a:pt x="650316" y="792454"/>
                </a:lnTo>
                <a:lnTo>
                  <a:pt x="548944" y="811606"/>
                </a:lnTo>
                <a:lnTo>
                  <a:pt x="448271" y="833729"/>
                </a:lnTo>
                <a:lnTo>
                  <a:pt x="348297" y="858837"/>
                </a:lnTo>
                <a:lnTo>
                  <a:pt x="249021" y="886929"/>
                </a:lnTo>
                <a:lnTo>
                  <a:pt x="150444" y="917994"/>
                </a:lnTo>
                <a:lnTo>
                  <a:pt x="107162" y="935837"/>
                </a:lnTo>
                <a:lnTo>
                  <a:pt x="58343" y="963777"/>
                </a:lnTo>
                <a:lnTo>
                  <a:pt x="19278" y="1003871"/>
                </a:lnTo>
                <a:lnTo>
                  <a:pt x="825" y="1056830"/>
                </a:lnTo>
                <a:lnTo>
                  <a:pt x="0" y="1075575"/>
                </a:lnTo>
                <a:lnTo>
                  <a:pt x="1473" y="1095565"/>
                </a:lnTo>
                <a:lnTo>
                  <a:pt x="12915" y="1136167"/>
                </a:lnTo>
                <a:lnTo>
                  <a:pt x="36207" y="1171333"/>
                </a:lnTo>
                <a:lnTo>
                  <a:pt x="69126" y="1197698"/>
                </a:lnTo>
                <a:lnTo>
                  <a:pt x="120650" y="1216952"/>
                </a:lnTo>
                <a:lnTo>
                  <a:pt x="166484" y="1223784"/>
                </a:lnTo>
                <a:lnTo>
                  <a:pt x="189915" y="1223772"/>
                </a:lnTo>
                <a:lnTo>
                  <a:pt x="222478" y="1219809"/>
                </a:lnTo>
                <a:lnTo>
                  <a:pt x="254736" y="1214285"/>
                </a:lnTo>
                <a:lnTo>
                  <a:pt x="286677" y="1207211"/>
                </a:lnTo>
                <a:lnTo>
                  <a:pt x="566877" y="1129728"/>
                </a:lnTo>
                <a:lnTo>
                  <a:pt x="667092" y="1104963"/>
                </a:lnTo>
                <a:lnTo>
                  <a:pt x="768870" y="1082916"/>
                </a:lnTo>
                <a:lnTo>
                  <a:pt x="819518" y="1069848"/>
                </a:lnTo>
                <a:lnTo>
                  <a:pt x="869492" y="1054569"/>
                </a:lnTo>
                <a:lnTo>
                  <a:pt x="918781" y="1037094"/>
                </a:lnTo>
                <a:lnTo>
                  <a:pt x="967409" y="1017397"/>
                </a:lnTo>
                <a:lnTo>
                  <a:pt x="1010437" y="998766"/>
                </a:lnTo>
                <a:lnTo>
                  <a:pt x="1097368" y="963841"/>
                </a:lnTo>
                <a:lnTo>
                  <a:pt x="1185481" y="931989"/>
                </a:lnTo>
                <a:lnTo>
                  <a:pt x="1272616" y="903300"/>
                </a:lnTo>
                <a:lnTo>
                  <a:pt x="1312633" y="884580"/>
                </a:lnTo>
                <a:lnTo>
                  <a:pt x="1350035" y="861060"/>
                </a:lnTo>
                <a:lnTo>
                  <a:pt x="1384833" y="832739"/>
                </a:lnTo>
                <a:lnTo>
                  <a:pt x="1456753" y="789165"/>
                </a:lnTo>
                <a:lnTo>
                  <a:pt x="1463636" y="779005"/>
                </a:lnTo>
                <a:lnTo>
                  <a:pt x="1465097" y="764133"/>
                </a:lnTo>
                <a:close/>
              </a:path>
              <a:path w="1762125" h="1224279">
                <a:moveTo>
                  <a:pt x="1761845" y="605675"/>
                </a:moveTo>
                <a:lnTo>
                  <a:pt x="1741208" y="561225"/>
                </a:lnTo>
                <a:lnTo>
                  <a:pt x="1705711" y="527469"/>
                </a:lnTo>
                <a:lnTo>
                  <a:pt x="1668284" y="496392"/>
                </a:lnTo>
                <a:lnTo>
                  <a:pt x="1628940" y="467969"/>
                </a:lnTo>
                <a:lnTo>
                  <a:pt x="1587677" y="442201"/>
                </a:lnTo>
                <a:lnTo>
                  <a:pt x="1544497" y="419100"/>
                </a:lnTo>
                <a:lnTo>
                  <a:pt x="1498028" y="396938"/>
                </a:lnTo>
                <a:lnTo>
                  <a:pt x="1360220" y="326402"/>
                </a:lnTo>
                <a:lnTo>
                  <a:pt x="1232941" y="265760"/>
                </a:lnTo>
                <a:lnTo>
                  <a:pt x="1147267" y="227279"/>
                </a:lnTo>
                <a:lnTo>
                  <a:pt x="1103909" y="209321"/>
                </a:lnTo>
                <a:lnTo>
                  <a:pt x="1056246" y="193649"/>
                </a:lnTo>
                <a:lnTo>
                  <a:pt x="1009307" y="176326"/>
                </a:lnTo>
                <a:lnTo>
                  <a:pt x="963079" y="157327"/>
                </a:lnTo>
                <a:lnTo>
                  <a:pt x="917575" y="136664"/>
                </a:lnTo>
                <a:lnTo>
                  <a:pt x="872794" y="114338"/>
                </a:lnTo>
                <a:lnTo>
                  <a:pt x="816444" y="83146"/>
                </a:lnTo>
                <a:lnTo>
                  <a:pt x="803617" y="77368"/>
                </a:lnTo>
                <a:lnTo>
                  <a:pt x="790244" y="72986"/>
                </a:lnTo>
                <a:lnTo>
                  <a:pt x="724611" y="60617"/>
                </a:lnTo>
                <a:lnTo>
                  <a:pt x="673277" y="49644"/>
                </a:lnTo>
                <a:lnTo>
                  <a:pt x="520153" y="12890"/>
                </a:lnTo>
                <a:lnTo>
                  <a:pt x="473671" y="6032"/>
                </a:lnTo>
                <a:lnTo>
                  <a:pt x="427024" y="1739"/>
                </a:lnTo>
                <a:lnTo>
                  <a:pt x="380212" y="0"/>
                </a:lnTo>
                <a:lnTo>
                  <a:pt x="333235" y="838"/>
                </a:lnTo>
                <a:lnTo>
                  <a:pt x="280212" y="11480"/>
                </a:lnTo>
                <a:lnTo>
                  <a:pt x="241427" y="37642"/>
                </a:lnTo>
                <a:lnTo>
                  <a:pt x="215036" y="73647"/>
                </a:lnTo>
                <a:lnTo>
                  <a:pt x="202946" y="117411"/>
                </a:lnTo>
                <a:lnTo>
                  <a:pt x="202107" y="140157"/>
                </a:lnTo>
                <a:lnTo>
                  <a:pt x="204812" y="162763"/>
                </a:lnTo>
                <a:lnTo>
                  <a:pt x="220459" y="205371"/>
                </a:lnTo>
                <a:lnTo>
                  <a:pt x="248386" y="241147"/>
                </a:lnTo>
                <a:lnTo>
                  <a:pt x="285915" y="266649"/>
                </a:lnTo>
                <a:lnTo>
                  <a:pt x="338975" y="285381"/>
                </a:lnTo>
                <a:lnTo>
                  <a:pt x="1190917" y="490131"/>
                </a:lnTo>
                <a:lnTo>
                  <a:pt x="1238415" y="503161"/>
                </a:lnTo>
                <a:lnTo>
                  <a:pt x="1285049" y="518096"/>
                </a:lnTo>
                <a:lnTo>
                  <a:pt x="1330350" y="535800"/>
                </a:lnTo>
                <a:lnTo>
                  <a:pt x="1373873" y="557110"/>
                </a:lnTo>
                <a:lnTo>
                  <a:pt x="1415199" y="582879"/>
                </a:lnTo>
                <a:lnTo>
                  <a:pt x="1453870" y="613968"/>
                </a:lnTo>
                <a:lnTo>
                  <a:pt x="1496047" y="657936"/>
                </a:lnTo>
                <a:lnTo>
                  <a:pt x="1510792" y="669417"/>
                </a:lnTo>
                <a:lnTo>
                  <a:pt x="1526959" y="679043"/>
                </a:lnTo>
                <a:lnTo>
                  <a:pt x="1535391" y="682866"/>
                </a:lnTo>
                <a:lnTo>
                  <a:pt x="1544231" y="685634"/>
                </a:lnTo>
                <a:lnTo>
                  <a:pt x="1553464" y="687349"/>
                </a:lnTo>
                <a:lnTo>
                  <a:pt x="1600454" y="687260"/>
                </a:lnTo>
                <a:lnTo>
                  <a:pt x="1646758" y="682637"/>
                </a:lnTo>
                <a:lnTo>
                  <a:pt x="1692376" y="673481"/>
                </a:lnTo>
                <a:lnTo>
                  <a:pt x="1737334" y="659777"/>
                </a:lnTo>
                <a:lnTo>
                  <a:pt x="1760702" y="624230"/>
                </a:lnTo>
                <a:lnTo>
                  <a:pt x="1761718" y="618147"/>
                </a:lnTo>
                <a:lnTo>
                  <a:pt x="1761845" y="605675"/>
                </a:lnTo>
                <a:close/>
              </a:path>
            </a:pathLst>
          </a:custGeom>
          <a:solidFill>
            <a:srgbClr val="534D2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10704534" y="2541920"/>
            <a:ext cx="220980" cy="907203"/>
          </a:xfrm>
          <a:custGeom>
            <a:avLst/>
            <a:gdLst/>
            <a:ahLst/>
            <a:cxnLst/>
            <a:rect l="l" t="t" r="r" b="b"/>
            <a:pathLst>
              <a:path w="331469" h="1360804">
                <a:moveTo>
                  <a:pt x="154038" y="1348006"/>
                </a:moveTo>
                <a:lnTo>
                  <a:pt x="106730" y="1325017"/>
                </a:lnTo>
                <a:lnTo>
                  <a:pt x="66630" y="1290975"/>
                </a:lnTo>
                <a:lnTo>
                  <a:pt x="36263" y="1248018"/>
                </a:lnTo>
                <a:lnTo>
                  <a:pt x="17534" y="1198850"/>
                </a:lnTo>
                <a:lnTo>
                  <a:pt x="6907" y="1140125"/>
                </a:lnTo>
                <a:lnTo>
                  <a:pt x="3019" y="1098464"/>
                </a:lnTo>
                <a:lnTo>
                  <a:pt x="2442" y="1056625"/>
                </a:lnTo>
                <a:lnTo>
                  <a:pt x="5177" y="1014607"/>
                </a:lnTo>
                <a:lnTo>
                  <a:pt x="9484" y="964845"/>
                </a:lnTo>
                <a:lnTo>
                  <a:pt x="12018" y="915087"/>
                </a:lnTo>
                <a:lnTo>
                  <a:pt x="12777" y="865335"/>
                </a:lnTo>
                <a:lnTo>
                  <a:pt x="11762" y="815588"/>
                </a:lnTo>
                <a:lnTo>
                  <a:pt x="8974" y="765846"/>
                </a:lnTo>
                <a:lnTo>
                  <a:pt x="4411" y="716110"/>
                </a:lnTo>
                <a:lnTo>
                  <a:pt x="1249" y="661520"/>
                </a:lnTo>
                <a:lnTo>
                  <a:pt x="0" y="606986"/>
                </a:lnTo>
                <a:lnTo>
                  <a:pt x="662" y="552509"/>
                </a:lnTo>
                <a:lnTo>
                  <a:pt x="3236" y="498087"/>
                </a:lnTo>
                <a:lnTo>
                  <a:pt x="7722" y="443722"/>
                </a:lnTo>
                <a:lnTo>
                  <a:pt x="14120" y="389413"/>
                </a:lnTo>
                <a:lnTo>
                  <a:pt x="22403" y="335359"/>
                </a:lnTo>
                <a:lnTo>
                  <a:pt x="32544" y="281759"/>
                </a:lnTo>
                <a:lnTo>
                  <a:pt x="44543" y="228612"/>
                </a:lnTo>
                <a:lnTo>
                  <a:pt x="58400" y="175919"/>
                </a:lnTo>
                <a:lnTo>
                  <a:pt x="74116" y="123680"/>
                </a:lnTo>
                <a:lnTo>
                  <a:pt x="91689" y="71894"/>
                </a:lnTo>
                <a:lnTo>
                  <a:pt x="108977" y="33751"/>
                </a:lnTo>
                <a:lnTo>
                  <a:pt x="139674" y="3049"/>
                </a:lnTo>
                <a:lnTo>
                  <a:pt x="162407" y="0"/>
                </a:lnTo>
                <a:lnTo>
                  <a:pt x="173724" y="2240"/>
                </a:lnTo>
                <a:lnTo>
                  <a:pt x="220992" y="44206"/>
                </a:lnTo>
                <a:lnTo>
                  <a:pt x="242106" y="80683"/>
                </a:lnTo>
                <a:lnTo>
                  <a:pt x="257035" y="120101"/>
                </a:lnTo>
                <a:lnTo>
                  <a:pt x="265474" y="161402"/>
                </a:lnTo>
                <a:lnTo>
                  <a:pt x="267144" y="182361"/>
                </a:lnTo>
                <a:lnTo>
                  <a:pt x="267042" y="253487"/>
                </a:lnTo>
                <a:lnTo>
                  <a:pt x="267967" y="303368"/>
                </a:lnTo>
                <a:lnTo>
                  <a:pt x="269892" y="353170"/>
                </a:lnTo>
                <a:lnTo>
                  <a:pt x="272815" y="402892"/>
                </a:lnTo>
                <a:lnTo>
                  <a:pt x="276737" y="452535"/>
                </a:lnTo>
                <a:lnTo>
                  <a:pt x="281659" y="502098"/>
                </a:lnTo>
                <a:lnTo>
                  <a:pt x="287579" y="551582"/>
                </a:lnTo>
                <a:lnTo>
                  <a:pt x="294498" y="600987"/>
                </a:lnTo>
                <a:lnTo>
                  <a:pt x="309339" y="699295"/>
                </a:lnTo>
                <a:lnTo>
                  <a:pt x="320391" y="797390"/>
                </a:lnTo>
                <a:lnTo>
                  <a:pt x="327718" y="895659"/>
                </a:lnTo>
                <a:lnTo>
                  <a:pt x="331320" y="994100"/>
                </a:lnTo>
                <a:lnTo>
                  <a:pt x="331198" y="1092715"/>
                </a:lnTo>
                <a:lnTo>
                  <a:pt x="327351" y="1191502"/>
                </a:lnTo>
                <a:lnTo>
                  <a:pt x="320541" y="1261237"/>
                </a:lnTo>
                <a:lnTo>
                  <a:pt x="309636" y="1308034"/>
                </a:lnTo>
                <a:lnTo>
                  <a:pt x="271879" y="1348516"/>
                </a:lnTo>
                <a:lnTo>
                  <a:pt x="217862" y="1360540"/>
                </a:lnTo>
                <a:lnTo>
                  <a:pt x="179487" y="1354874"/>
                </a:lnTo>
                <a:lnTo>
                  <a:pt x="154038" y="1348006"/>
                </a:lnTo>
                <a:close/>
              </a:path>
            </a:pathLst>
          </a:custGeom>
          <a:solidFill>
            <a:srgbClr val="8A6E3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9" name="object 9"/>
          <p:cNvGrpSpPr/>
          <p:nvPr/>
        </p:nvGrpSpPr>
        <p:grpSpPr>
          <a:xfrm>
            <a:off x="50218" y="1"/>
            <a:ext cx="10822093" cy="2332567"/>
            <a:chOff x="75326" y="2"/>
            <a:chExt cx="16233140" cy="3498850"/>
          </a:xfrm>
        </p:grpSpPr>
        <p:sp>
          <p:nvSpPr>
            <p:cNvPr id="10" name="object 10"/>
            <p:cNvSpPr/>
            <p:nvPr/>
          </p:nvSpPr>
          <p:spPr>
            <a:xfrm>
              <a:off x="75326" y="2"/>
              <a:ext cx="4326255" cy="2915920"/>
            </a:xfrm>
            <a:custGeom>
              <a:avLst/>
              <a:gdLst/>
              <a:ahLst/>
              <a:cxnLst/>
              <a:rect l="l" t="t" r="r" b="b"/>
              <a:pathLst>
                <a:path w="4326255" h="2915920">
                  <a:moveTo>
                    <a:pt x="0" y="2915880"/>
                  </a:moveTo>
                  <a:lnTo>
                    <a:pt x="26738" y="2873966"/>
                  </a:lnTo>
                  <a:lnTo>
                    <a:pt x="53920" y="2832337"/>
                  </a:lnTo>
                  <a:lnTo>
                    <a:pt x="81542" y="2790997"/>
                  </a:lnTo>
                  <a:lnTo>
                    <a:pt x="109602" y="2749952"/>
                  </a:lnTo>
                  <a:lnTo>
                    <a:pt x="138097" y="2709204"/>
                  </a:lnTo>
                  <a:lnTo>
                    <a:pt x="167023" y="2668759"/>
                  </a:lnTo>
                  <a:lnTo>
                    <a:pt x="196378" y="2628622"/>
                  </a:lnTo>
                  <a:lnTo>
                    <a:pt x="226159" y="2588795"/>
                  </a:lnTo>
                  <a:lnTo>
                    <a:pt x="256363" y="2549285"/>
                  </a:lnTo>
                  <a:lnTo>
                    <a:pt x="286987" y="2510095"/>
                  </a:lnTo>
                  <a:lnTo>
                    <a:pt x="318028" y="2471229"/>
                  </a:lnTo>
                  <a:lnTo>
                    <a:pt x="349483" y="2432692"/>
                  </a:lnTo>
                  <a:lnTo>
                    <a:pt x="381349" y="2394489"/>
                  </a:lnTo>
                  <a:lnTo>
                    <a:pt x="413624" y="2356623"/>
                  </a:lnTo>
                  <a:lnTo>
                    <a:pt x="446304" y="2319100"/>
                  </a:lnTo>
                  <a:lnTo>
                    <a:pt x="479386" y="2281923"/>
                  </a:lnTo>
                  <a:lnTo>
                    <a:pt x="512867" y="2245097"/>
                  </a:lnTo>
                  <a:lnTo>
                    <a:pt x="546745" y="2208626"/>
                  </a:lnTo>
                  <a:lnTo>
                    <a:pt x="581017" y="2172515"/>
                  </a:lnTo>
                  <a:lnTo>
                    <a:pt x="615679" y="2136768"/>
                  </a:lnTo>
                  <a:lnTo>
                    <a:pt x="650729" y="2101390"/>
                  </a:lnTo>
                  <a:lnTo>
                    <a:pt x="686164" y="2066384"/>
                  </a:lnTo>
                  <a:lnTo>
                    <a:pt x="721980" y="2031755"/>
                  </a:lnTo>
                  <a:lnTo>
                    <a:pt x="758175" y="1997508"/>
                  </a:lnTo>
                  <a:lnTo>
                    <a:pt x="926911" y="1807789"/>
                  </a:lnTo>
                  <a:lnTo>
                    <a:pt x="1028205" y="1694007"/>
                  </a:lnTo>
                  <a:lnTo>
                    <a:pt x="1129561" y="1580283"/>
                  </a:lnTo>
                  <a:lnTo>
                    <a:pt x="1197176" y="1504508"/>
                  </a:lnTo>
                  <a:lnTo>
                    <a:pt x="1264833" y="1428773"/>
                  </a:lnTo>
                  <a:lnTo>
                    <a:pt x="1332538" y="1353082"/>
                  </a:lnTo>
                  <a:lnTo>
                    <a:pt x="1603947" y="1050872"/>
                  </a:lnTo>
                  <a:lnTo>
                    <a:pt x="1637951" y="1013169"/>
                  </a:lnTo>
                  <a:lnTo>
                    <a:pt x="1671975" y="975485"/>
                  </a:lnTo>
                  <a:lnTo>
                    <a:pt x="1706019" y="937819"/>
                  </a:lnTo>
                  <a:lnTo>
                    <a:pt x="1740085" y="900174"/>
                  </a:lnTo>
                  <a:lnTo>
                    <a:pt x="1774172" y="862549"/>
                  </a:lnTo>
                  <a:lnTo>
                    <a:pt x="1808282" y="824945"/>
                  </a:lnTo>
                  <a:lnTo>
                    <a:pt x="1842415" y="787363"/>
                  </a:lnTo>
                  <a:lnTo>
                    <a:pt x="1876572" y="749803"/>
                  </a:lnTo>
                  <a:lnTo>
                    <a:pt x="1910753" y="712267"/>
                  </a:lnTo>
                  <a:lnTo>
                    <a:pt x="1944960" y="674754"/>
                  </a:lnTo>
                  <a:lnTo>
                    <a:pt x="1979193" y="637266"/>
                  </a:lnTo>
                  <a:lnTo>
                    <a:pt x="2013453" y="599804"/>
                  </a:lnTo>
                  <a:lnTo>
                    <a:pt x="2047741" y="562366"/>
                  </a:lnTo>
                  <a:lnTo>
                    <a:pt x="2082056" y="524956"/>
                  </a:lnTo>
                  <a:lnTo>
                    <a:pt x="2116401" y="487573"/>
                  </a:lnTo>
                  <a:lnTo>
                    <a:pt x="2150775" y="450217"/>
                  </a:lnTo>
                  <a:lnTo>
                    <a:pt x="2185179" y="412890"/>
                  </a:lnTo>
                  <a:lnTo>
                    <a:pt x="2219615" y="375592"/>
                  </a:lnTo>
                  <a:lnTo>
                    <a:pt x="2254082" y="338324"/>
                  </a:lnTo>
                  <a:lnTo>
                    <a:pt x="2288581" y="301086"/>
                  </a:lnTo>
                  <a:lnTo>
                    <a:pt x="2323114" y="263880"/>
                  </a:lnTo>
                  <a:lnTo>
                    <a:pt x="2357681" y="226705"/>
                  </a:lnTo>
                  <a:lnTo>
                    <a:pt x="2392282" y="189563"/>
                  </a:lnTo>
                  <a:lnTo>
                    <a:pt x="2426918" y="152454"/>
                  </a:lnTo>
                  <a:lnTo>
                    <a:pt x="2461591" y="115379"/>
                  </a:lnTo>
                  <a:lnTo>
                    <a:pt x="2496300" y="78339"/>
                  </a:lnTo>
                  <a:lnTo>
                    <a:pt x="2531047" y="41333"/>
                  </a:lnTo>
                  <a:lnTo>
                    <a:pt x="2569946" y="0"/>
                  </a:lnTo>
                  <a:lnTo>
                    <a:pt x="4326009" y="0"/>
                  </a:lnTo>
                  <a:lnTo>
                    <a:pt x="0" y="2915880"/>
                  </a:lnTo>
                  <a:close/>
                </a:path>
              </a:pathLst>
            </a:custGeom>
            <a:solidFill>
              <a:srgbClr val="8A6E3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4720" y="3"/>
              <a:ext cx="14173199" cy="3498719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8543658" y="3420533"/>
            <a:ext cx="466090" cy="465667"/>
          </a:xfrm>
          <a:custGeom>
            <a:avLst/>
            <a:gdLst/>
            <a:ahLst/>
            <a:cxnLst/>
            <a:rect l="l" t="t" r="r" b="b"/>
            <a:pathLst>
              <a:path w="699134" h="698500">
                <a:moveTo>
                  <a:pt x="397060" y="698206"/>
                </a:moveTo>
                <a:lnTo>
                  <a:pt x="338559" y="694616"/>
                </a:lnTo>
                <a:lnTo>
                  <a:pt x="280366" y="681480"/>
                </a:lnTo>
                <a:lnTo>
                  <a:pt x="223934" y="659670"/>
                </a:lnTo>
                <a:lnTo>
                  <a:pt x="170712" y="630063"/>
                </a:lnTo>
                <a:lnTo>
                  <a:pt x="122149" y="593533"/>
                </a:lnTo>
                <a:lnTo>
                  <a:pt x="79698" y="550955"/>
                </a:lnTo>
                <a:lnTo>
                  <a:pt x="44806" y="503203"/>
                </a:lnTo>
                <a:lnTo>
                  <a:pt x="18926" y="451151"/>
                </a:lnTo>
                <a:lnTo>
                  <a:pt x="3507" y="395675"/>
                </a:lnTo>
                <a:lnTo>
                  <a:pt x="0" y="337649"/>
                </a:lnTo>
                <a:lnTo>
                  <a:pt x="3166" y="307953"/>
                </a:lnTo>
                <a:lnTo>
                  <a:pt x="20244" y="247742"/>
                </a:lnTo>
                <a:lnTo>
                  <a:pt x="52860" y="187168"/>
                </a:lnTo>
                <a:lnTo>
                  <a:pt x="102463" y="127105"/>
                </a:lnTo>
                <a:lnTo>
                  <a:pt x="134088" y="97538"/>
                </a:lnTo>
                <a:lnTo>
                  <a:pt x="170503" y="68428"/>
                </a:lnTo>
                <a:lnTo>
                  <a:pt x="206512" y="43873"/>
                </a:lnTo>
                <a:lnTo>
                  <a:pt x="242974" y="25029"/>
                </a:lnTo>
                <a:lnTo>
                  <a:pt x="279647" y="11620"/>
                </a:lnTo>
                <a:lnTo>
                  <a:pt x="352646" y="0"/>
                </a:lnTo>
                <a:lnTo>
                  <a:pt x="388485" y="1235"/>
                </a:lnTo>
                <a:lnTo>
                  <a:pt x="457623" y="16414"/>
                </a:lnTo>
                <a:lnTo>
                  <a:pt x="521748" y="46694"/>
                </a:lnTo>
                <a:lnTo>
                  <a:pt x="578909" y="89862"/>
                </a:lnTo>
                <a:lnTo>
                  <a:pt x="627156" y="143705"/>
                </a:lnTo>
                <a:lnTo>
                  <a:pt x="664536" y="206011"/>
                </a:lnTo>
                <a:lnTo>
                  <a:pt x="689099" y="274566"/>
                </a:lnTo>
                <a:lnTo>
                  <a:pt x="698895" y="347158"/>
                </a:lnTo>
                <a:lnTo>
                  <a:pt x="697645" y="384276"/>
                </a:lnTo>
                <a:lnTo>
                  <a:pt x="691972" y="421574"/>
                </a:lnTo>
                <a:lnTo>
                  <a:pt x="681631" y="458775"/>
                </a:lnTo>
                <a:lnTo>
                  <a:pt x="666379" y="495602"/>
                </a:lnTo>
                <a:lnTo>
                  <a:pt x="645972" y="531779"/>
                </a:lnTo>
                <a:lnTo>
                  <a:pt x="625263" y="572764"/>
                </a:lnTo>
                <a:lnTo>
                  <a:pt x="583315" y="622960"/>
                </a:lnTo>
                <a:lnTo>
                  <a:pt x="535151" y="659672"/>
                </a:lnTo>
                <a:lnTo>
                  <a:pt x="482221" y="683777"/>
                </a:lnTo>
                <a:lnTo>
                  <a:pt x="425974" y="696147"/>
                </a:lnTo>
                <a:lnTo>
                  <a:pt x="397060" y="698206"/>
                </a:lnTo>
                <a:close/>
              </a:path>
            </a:pathLst>
          </a:custGeom>
          <a:solidFill>
            <a:srgbClr val="8A6E3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1422400" y="2648345"/>
            <a:ext cx="7925560" cy="5728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817"/>
              </a:spcBef>
              <a:tabLst>
                <a:tab pos="2901672" algn="l"/>
              </a:tabLst>
            </a:pP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FOOD &amp; B</a:t>
            </a: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E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VERAGE CONCEPT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422400" y="3231948"/>
            <a:ext cx="6604001" cy="138719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40000"/>
              </a:lnSpc>
              <a:spcBef>
                <a:spcPts val="67"/>
              </a:spcBef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This services are based on the custommer preferences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with a prior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request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made through the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Butler Service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T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eam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6" name="Rectangle 15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607898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377526" y="717974"/>
            <a:ext cx="8917517" cy="5422053"/>
          </a:xfrm>
          <a:custGeom>
            <a:avLst/>
            <a:gdLst/>
            <a:ahLst/>
            <a:cxnLst/>
            <a:rect l="l" t="t" r="r" b="b"/>
            <a:pathLst>
              <a:path w="13376275" h="8133080">
                <a:moveTo>
                  <a:pt x="13236938" y="8132973"/>
                </a:moveTo>
                <a:lnTo>
                  <a:pt x="141073" y="8132973"/>
                </a:lnTo>
                <a:lnTo>
                  <a:pt x="96718" y="8125722"/>
                </a:lnTo>
                <a:lnTo>
                  <a:pt x="58022" y="8105577"/>
                </a:lnTo>
                <a:lnTo>
                  <a:pt x="27395" y="8074951"/>
                </a:lnTo>
                <a:lnTo>
                  <a:pt x="7250" y="8036254"/>
                </a:lnTo>
                <a:lnTo>
                  <a:pt x="0" y="7991899"/>
                </a:lnTo>
                <a:lnTo>
                  <a:pt x="0" y="141073"/>
                </a:lnTo>
                <a:lnTo>
                  <a:pt x="7250" y="96718"/>
                </a:lnTo>
                <a:lnTo>
                  <a:pt x="27395" y="58021"/>
                </a:lnTo>
                <a:lnTo>
                  <a:pt x="58022" y="27395"/>
                </a:lnTo>
                <a:lnTo>
                  <a:pt x="96718" y="7250"/>
                </a:lnTo>
                <a:lnTo>
                  <a:pt x="141073" y="0"/>
                </a:lnTo>
                <a:lnTo>
                  <a:pt x="13235006" y="0"/>
                </a:lnTo>
                <a:lnTo>
                  <a:pt x="13279362" y="7250"/>
                </a:lnTo>
                <a:lnTo>
                  <a:pt x="13318059" y="27395"/>
                </a:lnTo>
                <a:lnTo>
                  <a:pt x="13348685" y="58021"/>
                </a:lnTo>
                <a:lnTo>
                  <a:pt x="13368830" y="96718"/>
                </a:lnTo>
                <a:lnTo>
                  <a:pt x="13376081" y="141073"/>
                </a:lnTo>
                <a:lnTo>
                  <a:pt x="13376081" y="7989967"/>
                </a:lnTo>
                <a:lnTo>
                  <a:pt x="13369773" y="8035265"/>
                </a:lnTo>
                <a:lnTo>
                  <a:pt x="13350200" y="8074533"/>
                </a:lnTo>
                <a:lnTo>
                  <a:pt x="13319867" y="8105454"/>
                </a:lnTo>
                <a:lnTo>
                  <a:pt x="13281278" y="8125706"/>
                </a:lnTo>
                <a:lnTo>
                  <a:pt x="13236938" y="8132973"/>
                </a:lnTo>
                <a:close/>
              </a:path>
            </a:pathLst>
          </a:custGeom>
          <a:solidFill>
            <a:srgbClr val="ECE6DA"/>
          </a:solidFill>
          <a:ln w="101600">
            <a:solidFill>
              <a:srgbClr val="8A6E33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2912" y="878137"/>
            <a:ext cx="3092233" cy="319611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965541" y="840767"/>
            <a:ext cx="3167380" cy="3268557"/>
          </a:xfrm>
          <a:custGeom>
            <a:avLst/>
            <a:gdLst/>
            <a:ahLst/>
            <a:cxnLst/>
            <a:rect l="l" t="t" r="r" b="b"/>
            <a:pathLst>
              <a:path w="4751069" h="4902835">
                <a:moveTo>
                  <a:pt x="3981010" y="4902476"/>
                </a:moveTo>
                <a:lnTo>
                  <a:pt x="769448" y="4902476"/>
                </a:lnTo>
                <a:lnTo>
                  <a:pt x="751343" y="4900949"/>
                </a:lnTo>
                <a:lnTo>
                  <a:pt x="704853" y="4894399"/>
                </a:lnTo>
                <a:lnTo>
                  <a:pt x="659194" y="4885353"/>
                </a:lnTo>
                <a:lnTo>
                  <a:pt x="614440" y="4873884"/>
                </a:lnTo>
                <a:lnTo>
                  <a:pt x="570663" y="4860064"/>
                </a:lnTo>
                <a:lnTo>
                  <a:pt x="527935" y="4843964"/>
                </a:lnTo>
                <a:lnTo>
                  <a:pt x="486329" y="4825657"/>
                </a:lnTo>
                <a:lnTo>
                  <a:pt x="445916" y="4805214"/>
                </a:lnTo>
                <a:lnTo>
                  <a:pt x="406769" y="4782708"/>
                </a:lnTo>
                <a:lnTo>
                  <a:pt x="368960" y="4758211"/>
                </a:lnTo>
                <a:lnTo>
                  <a:pt x="332563" y="4731794"/>
                </a:lnTo>
                <a:lnTo>
                  <a:pt x="297649" y="4703530"/>
                </a:lnTo>
                <a:lnTo>
                  <a:pt x="264290" y="4673490"/>
                </a:lnTo>
                <a:lnTo>
                  <a:pt x="232560" y="4641747"/>
                </a:lnTo>
                <a:lnTo>
                  <a:pt x="202660" y="4608532"/>
                </a:lnTo>
                <a:lnTo>
                  <a:pt x="174414" y="4573629"/>
                </a:lnTo>
                <a:lnTo>
                  <a:pt x="148013" y="4537244"/>
                </a:lnTo>
                <a:lnTo>
                  <a:pt x="123528" y="4499446"/>
                </a:lnTo>
                <a:lnTo>
                  <a:pt x="101033" y="4460310"/>
                </a:lnTo>
                <a:lnTo>
                  <a:pt x="80599" y="4419907"/>
                </a:lnTo>
                <a:lnTo>
                  <a:pt x="62298" y="4378310"/>
                </a:lnTo>
                <a:lnTo>
                  <a:pt x="46203" y="4335590"/>
                </a:lnTo>
                <a:lnTo>
                  <a:pt x="32386" y="4291819"/>
                </a:lnTo>
                <a:lnTo>
                  <a:pt x="20920" y="4247071"/>
                </a:lnTo>
                <a:lnTo>
                  <a:pt x="11875" y="4201417"/>
                </a:lnTo>
                <a:lnTo>
                  <a:pt x="5326" y="4154930"/>
                </a:lnTo>
                <a:lnTo>
                  <a:pt x="1343" y="4107681"/>
                </a:lnTo>
                <a:lnTo>
                  <a:pt x="0" y="4059744"/>
                </a:lnTo>
                <a:lnTo>
                  <a:pt x="1" y="846490"/>
                </a:lnTo>
                <a:lnTo>
                  <a:pt x="1343" y="798594"/>
                </a:lnTo>
                <a:lnTo>
                  <a:pt x="5326" y="751345"/>
                </a:lnTo>
                <a:lnTo>
                  <a:pt x="11875" y="704858"/>
                </a:lnTo>
                <a:lnTo>
                  <a:pt x="20956" y="659064"/>
                </a:lnTo>
                <a:lnTo>
                  <a:pt x="32386" y="614456"/>
                </a:lnTo>
                <a:lnTo>
                  <a:pt x="46203" y="570686"/>
                </a:lnTo>
                <a:lnTo>
                  <a:pt x="62298" y="527966"/>
                </a:lnTo>
                <a:lnTo>
                  <a:pt x="80599" y="486368"/>
                </a:lnTo>
                <a:lnTo>
                  <a:pt x="101033" y="445965"/>
                </a:lnTo>
                <a:lnTo>
                  <a:pt x="123528" y="406829"/>
                </a:lnTo>
                <a:lnTo>
                  <a:pt x="148013" y="369032"/>
                </a:lnTo>
                <a:lnTo>
                  <a:pt x="174414" y="332646"/>
                </a:lnTo>
                <a:lnTo>
                  <a:pt x="202660" y="297744"/>
                </a:lnTo>
                <a:lnTo>
                  <a:pt x="232678" y="264397"/>
                </a:lnTo>
                <a:lnTo>
                  <a:pt x="264397" y="232679"/>
                </a:lnTo>
                <a:lnTo>
                  <a:pt x="297744" y="202660"/>
                </a:lnTo>
                <a:lnTo>
                  <a:pt x="332646" y="174414"/>
                </a:lnTo>
                <a:lnTo>
                  <a:pt x="369032" y="148013"/>
                </a:lnTo>
                <a:lnTo>
                  <a:pt x="406829" y="123528"/>
                </a:lnTo>
                <a:lnTo>
                  <a:pt x="445965" y="101033"/>
                </a:lnTo>
                <a:lnTo>
                  <a:pt x="486368" y="80599"/>
                </a:lnTo>
                <a:lnTo>
                  <a:pt x="527966" y="62298"/>
                </a:lnTo>
                <a:lnTo>
                  <a:pt x="570686" y="46203"/>
                </a:lnTo>
                <a:lnTo>
                  <a:pt x="614456" y="32386"/>
                </a:lnTo>
                <a:lnTo>
                  <a:pt x="659204" y="20920"/>
                </a:lnTo>
                <a:lnTo>
                  <a:pt x="704858" y="11875"/>
                </a:lnTo>
                <a:lnTo>
                  <a:pt x="751345" y="5326"/>
                </a:lnTo>
                <a:lnTo>
                  <a:pt x="798594" y="1343"/>
                </a:lnTo>
                <a:lnTo>
                  <a:pt x="846532" y="0"/>
                </a:lnTo>
                <a:lnTo>
                  <a:pt x="3903929" y="0"/>
                </a:lnTo>
                <a:lnTo>
                  <a:pt x="3951866" y="1343"/>
                </a:lnTo>
                <a:lnTo>
                  <a:pt x="3999115" y="5326"/>
                </a:lnTo>
                <a:lnTo>
                  <a:pt x="4045602" y="11875"/>
                </a:lnTo>
                <a:lnTo>
                  <a:pt x="4091256" y="20920"/>
                </a:lnTo>
                <a:lnTo>
                  <a:pt x="4136004" y="32386"/>
                </a:lnTo>
                <a:lnTo>
                  <a:pt x="4179775" y="46203"/>
                </a:lnTo>
                <a:lnTo>
                  <a:pt x="4222495" y="62298"/>
                </a:lnTo>
                <a:lnTo>
                  <a:pt x="4264092" y="80599"/>
                </a:lnTo>
                <a:lnTo>
                  <a:pt x="4304495" y="101033"/>
                </a:lnTo>
                <a:lnTo>
                  <a:pt x="4323767" y="112110"/>
                </a:lnTo>
                <a:lnTo>
                  <a:pt x="846532" y="112110"/>
                </a:lnTo>
                <a:lnTo>
                  <a:pt x="798341" y="113677"/>
                </a:lnTo>
                <a:lnTo>
                  <a:pt x="750966" y="118310"/>
                </a:lnTo>
                <a:lnTo>
                  <a:pt x="704508" y="125913"/>
                </a:lnTo>
                <a:lnTo>
                  <a:pt x="659064" y="136387"/>
                </a:lnTo>
                <a:lnTo>
                  <a:pt x="614732" y="149635"/>
                </a:lnTo>
                <a:lnTo>
                  <a:pt x="571609" y="165560"/>
                </a:lnTo>
                <a:lnTo>
                  <a:pt x="529794" y="184062"/>
                </a:lnTo>
                <a:lnTo>
                  <a:pt x="489383" y="205045"/>
                </a:lnTo>
                <a:lnTo>
                  <a:pt x="450475" y="228411"/>
                </a:lnTo>
                <a:lnTo>
                  <a:pt x="413168" y="254062"/>
                </a:lnTo>
                <a:lnTo>
                  <a:pt x="377559" y="281900"/>
                </a:lnTo>
                <a:lnTo>
                  <a:pt x="343746" y="311827"/>
                </a:lnTo>
                <a:lnTo>
                  <a:pt x="311827" y="343746"/>
                </a:lnTo>
                <a:lnTo>
                  <a:pt x="281900" y="377559"/>
                </a:lnTo>
                <a:lnTo>
                  <a:pt x="254062" y="413168"/>
                </a:lnTo>
                <a:lnTo>
                  <a:pt x="228411" y="450475"/>
                </a:lnTo>
                <a:lnTo>
                  <a:pt x="205045" y="489383"/>
                </a:lnTo>
                <a:lnTo>
                  <a:pt x="184062" y="529794"/>
                </a:lnTo>
                <a:lnTo>
                  <a:pt x="165560" y="571609"/>
                </a:lnTo>
                <a:lnTo>
                  <a:pt x="149635" y="614732"/>
                </a:lnTo>
                <a:lnTo>
                  <a:pt x="136355" y="659204"/>
                </a:lnTo>
                <a:lnTo>
                  <a:pt x="125913" y="704508"/>
                </a:lnTo>
                <a:lnTo>
                  <a:pt x="118310" y="750966"/>
                </a:lnTo>
                <a:lnTo>
                  <a:pt x="113677" y="798340"/>
                </a:lnTo>
                <a:lnTo>
                  <a:pt x="112112" y="846490"/>
                </a:lnTo>
                <a:lnTo>
                  <a:pt x="112141" y="4059744"/>
                </a:lnTo>
                <a:lnTo>
                  <a:pt x="113671" y="4106826"/>
                </a:lnTo>
                <a:lnTo>
                  <a:pt x="118291" y="4154163"/>
                </a:lnTo>
                <a:lnTo>
                  <a:pt x="125918" y="4200817"/>
                </a:lnTo>
                <a:lnTo>
                  <a:pt x="136387" y="4246261"/>
                </a:lnTo>
                <a:lnTo>
                  <a:pt x="149635" y="4290593"/>
                </a:lnTo>
                <a:lnTo>
                  <a:pt x="165560" y="4333716"/>
                </a:lnTo>
                <a:lnTo>
                  <a:pt x="184062" y="4375532"/>
                </a:lnTo>
                <a:lnTo>
                  <a:pt x="205045" y="4415942"/>
                </a:lnTo>
                <a:lnTo>
                  <a:pt x="228411" y="4454850"/>
                </a:lnTo>
                <a:lnTo>
                  <a:pt x="254062" y="4492157"/>
                </a:lnTo>
                <a:lnTo>
                  <a:pt x="281900" y="4527766"/>
                </a:lnTo>
                <a:lnTo>
                  <a:pt x="311827" y="4561579"/>
                </a:lnTo>
                <a:lnTo>
                  <a:pt x="343746" y="4593498"/>
                </a:lnTo>
                <a:lnTo>
                  <a:pt x="377559" y="4623426"/>
                </a:lnTo>
                <a:lnTo>
                  <a:pt x="413168" y="4651264"/>
                </a:lnTo>
                <a:lnTo>
                  <a:pt x="450475" y="4676914"/>
                </a:lnTo>
                <a:lnTo>
                  <a:pt x="489383" y="4700280"/>
                </a:lnTo>
                <a:lnTo>
                  <a:pt x="529794" y="4721263"/>
                </a:lnTo>
                <a:lnTo>
                  <a:pt x="571609" y="4739766"/>
                </a:lnTo>
                <a:lnTo>
                  <a:pt x="614732" y="4755690"/>
                </a:lnTo>
                <a:lnTo>
                  <a:pt x="659064" y="4768938"/>
                </a:lnTo>
                <a:lnTo>
                  <a:pt x="704508" y="4779413"/>
                </a:lnTo>
                <a:lnTo>
                  <a:pt x="750966" y="4787015"/>
                </a:lnTo>
                <a:lnTo>
                  <a:pt x="798340" y="4791649"/>
                </a:lnTo>
                <a:lnTo>
                  <a:pt x="846532" y="4793215"/>
                </a:lnTo>
                <a:lnTo>
                  <a:pt x="4325361" y="4793215"/>
                </a:lnTo>
                <a:lnTo>
                  <a:pt x="4304439" y="4805243"/>
                </a:lnTo>
                <a:lnTo>
                  <a:pt x="4264047" y="4825677"/>
                </a:lnTo>
                <a:lnTo>
                  <a:pt x="4222459" y="4843977"/>
                </a:lnTo>
                <a:lnTo>
                  <a:pt x="4179748" y="4860072"/>
                </a:lnTo>
                <a:lnTo>
                  <a:pt x="4135985" y="4873889"/>
                </a:lnTo>
                <a:lnTo>
                  <a:pt x="4091244" y="4885356"/>
                </a:lnTo>
                <a:lnTo>
                  <a:pt x="4045595" y="4894400"/>
                </a:lnTo>
                <a:lnTo>
                  <a:pt x="3999111" y="4900950"/>
                </a:lnTo>
                <a:lnTo>
                  <a:pt x="3981010" y="4902476"/>
                </a:lnTo>
                <a:close/>
              </a:path>
              <a:path w="4751069" h="4902835">
                <a:moveTo>
                  <a:pt x="4325361" y="4793215"/>
                </a:moveTo>
                <a:lnTo>
                  <a:pt x="3903929" y="4793215"/>
                </a:lnTo>
                <a:lnTo>
                  <a:pt x="3952121" y="4791649"/>
                </a:lnTo>
                <a:lnTo>
                  <a:pt x="3999495" y="4787015"/>
                </a:lnTo>
                <a:lnTo>
                  <a:pt x="4045952" y="4779413"/>
                </a:lnTo>
                <a:lnTo>
                  <a:pt x="4091396" y="4768938"/>
                </a:lnTo>
                <a:lnTo>
                  <a:pt x="4135728" y="4755690"/>
                </a:lnTo>
                <a:lnTo>
                  <a:pt x="4178851" y="4739766"/>
                </a:lnTo>
                <a:lnTo>
                  <a:pt x="4220667" y="4721263"/>
                </a:lnTo>
                <a:lnTo>
                  <a:pt x="4261077" y="4700280"/>
                </a:lnTo>
                <a:lnTo>
                  <a:pt x="4299985" y="4676914"/>
                </a:lnTo>
                <a:lnTo>
                  <a:pt x="4337293" y="4651263"/>
                </a:lnTo>
                <a:lnTo>
                  <a:pt x="4372902" y="4623425"/>
                </a:lnTo>
                <a:lnTo>
                  <a:pt x="4406715" y="4593498"/>
                </a:lnTo>
                <a:lnTo>
                  <a:pt x="4438634" y="4561579"/>
                </a:lnTo>
                <a:lnTo>
                  <a:pt x="4468561" y="4527766"/>
                </a:lnTo>
                <a:lnTo>
                  <a:pt x="4496399" y="4492157"/>
                </a:lnTo>
                <a:lnTo>
                  <a:pt x="4522050" y="4454850"/>
                </a:lnTo>
                <a:lnTo>
                  <a:pt x="4545416" y="4415942"/>
                </a:lnTo>
                <a:lnTo>
                  <a:pt x="4566399" y="4375531"/>
                </a:lnTo>
                <a:lnTo>
                  <a:pt x="4584901" y="4333716"/>
                </a:lnTo>
                <a:lnTo>
                  <a:pt x="4600826" y="4290593"/>
                </a:lnTo>
                <a:lnTo>
                  <a:pt x="4614074" y="4246261"/>
                </a:lnTo>
                <a:lnTo>
                  <a:pt x="4624562" y="4200733"/>
                </a:lnTo>
                <a:lnTo>
                  <a:pt x="4632170" y="4154163"/>
                </a:lnTo>
                <a:lnTo>
                  <a:pt x="4636790" y="4106826"/>
                </a:lnTo>
                <a:lnTo>
                  <a:pt x="4638320" y="4059744"/>
                </a:lnTo>
                <a:lnTo>
                  <a:pt x="4638349" y="846490"/>
                </a:lnTo>
                <a:lnTo>
                  <a:pt x="4636784" y="798340"/>
                </a:lnTo>
                <a:lnTo>
                  <a:pt x="4632151" y="750966"/>
                </a:lnTo>
                <a:lnTo>
                  <a:pt x="4624548" y="704508"/>
                </a:lnTo>
                <a:lnTo>
                  <a:pt x="4614064" y="659064"/>
                </a:lnTo>
                <a:lnTo>
                  <a:pt x="4600826" y="614732"/>
                </a:lnTo>
                <a:lnTo>
                  <a:pt x="4584901" y="571609"/>
                </a:lnTo>
                <a:lnTo>
                  <a:pt x="4566399" y="529794"/>
                </a:lnTo>
                <a:lnTo>
                  <a:pt x="4545416" y="489383"/>
                </a:lnTo>
                <a:lnTo>
                  <a:pt x="4522050" y="450475"/>
                </a:lnTo>
                <a:lnTo>
                  <a:pt x="4496399" y="413168"/>
                </a:lnTo>
                <a:lnTo>
                  <a:pt x="4468561" y="377559"/>
                </a:lnTo>
                <a:lnTo>
                  <a:pt x="4438634" y="343746"/>
                </a:lnTo>
                <a:lnTo>
                  <a:pt x="4406715" y="311827"/>
                </a:lnTo>
                <a:lnTo>
                  <a:pt x="4372902" y="281900"/>
                </a:lnTo>
                <a:lnTo>
                  <a:pt x="4337293" y="254062"/>
                </a:lnTo>
                <a:lnTo>
                  <a:pt x="4299985" y="228411"/>
                </a:lnTo>
                <a:lnTo>
                  <a:pt x="4261077" y="205045"/>
                </a:lnTo>
                <a:lnTo>
                  <a:pt x="4220667" y="184062"/>
                </a:lnTo>
                <a:lnTo>
                  <a:pt x="4178851" y="165559"/>
                </a:lnTo>
                <a:lnTo>
                  <a:pt x="4135728" y="149635"/>
                </a:lnTo>
                <a:lnTo>
                  <a:pt x="4091396" y="136387"/>
                </a:lnTo>
                <a:lnTo>
                  <a:pt x="4045952" y="125913"/>
                </a:lnTo>
                <a:lnTo>
                  <a:pt x="3999494" y="118310"/>
                </a:lnTo>
                <a:lnTo>
                  <a:pt x="3952119" y="113677"/>
                </a:lnTo>
                <a:lnTo>
                  <a:pt x="3903929" y="112110"/>
                </a:lnTo>
                <a:lnTo>
                  <a:pt x="4323767" y="112110"/>
                </a:lnTo>
                <a:lnTo>
                  <a:pt x="4381429" y="148013"/>
                </a:lnTo>
                <a:lnTo>
                  <a:pt x="4417815" y="174414"/>
                </a:lnTo>
                <a:lnTo>
                  <a:pt x="4452717" y="202660"/>
                </a:lnTo>
                <a:lnTo>
                  <a:pt x="4486064" y="232679"/>
                </a:lnTo>
                <a:lnTo>
                  <a:pt x="4517782" y="264397"/>
                </a:lnTo>
                <a:lnTo>
                  <a:pt x="4547801" y="297744"/>
                </a:lnTo>
                <a:lnTo>
                  <a:pt x="4576047" y="332646"/>
                </a:lnTo>
                <a:lnTo>
                  <a:pt x="4602448" y="369032"/>
                </a:lnTo>
                <a:lnTo>
                  <a:pt x="4626933" y="406829"/>
                </a:lnTo>
                <a:lnTo>
                  <a:pt x="4649428" y="445965"/>
                </a:lnTo>
                <a:lnTo>
                  <a:pt x="4669862" y="486368"/>
                </a:lnTo>
                <a:lnTo>
                  <a:pt x="4688163" y="527966"/>
                </a:lnTo>
                <a:lnTo>
                  <a:pt x="4704258" y="570686"/>
                </a:lnTo>
                <a:lnTo>
                  <a:pt x="4718075" y="614456"/>
                </a:lnTo>
                <a:lnTo>
                  <a:pt x="4729533" y="659204"/>
                </a:lnTo>
                <a:lnTo>
                  <a:pt x="4738586" y="704858"/>
                </a:lnTo>
                <a:lnTo>
                  <a:pt x="4745135" y="751345"/>
                </a:lnTo>
                <a:lnTo>
                  <a:pt x="4749118" y="798594"/>
                </a:lnTo>
                <a:lnTo>
                  <a:pt x="4750460" y="846490"/>
                </a:lnTo>
                <a:lnTo>
                  <a:pt x="4750435" y="4059744"/>
                </a:lnTo>
                <a:lnTo>
                  <a:pt x="4749118" y="4106826"/>
                </a:lnTo>
                <a:lnTo>
                  <a:pt x="4745135" y="4154163"/>
                </a:lnTo>
                <a:lnTo>
                  <a:pt x="4738569" y="4200817"/>
                </a:lnTo>
                <a:lnTo>
                  <a:pt x="4729581" y="4246261"/>
                </a:lnTo>
                <a:lnTo>
                  <a:pt x="4718075" y="4291281"/>
                </a:lnTo>
                <a:lnTo>
                  <a:pt x="4704258" y="4335116"/>
                </a:lnTo>
                <a:lnTo>
                  <a:pt x="4688163" y="4377895"/>
                </a:lnTo>
                <a:lnTo>
                  <a:pt x="4669862" y="4419546"/>
                </a:lnTo>
                <a:lnTo>
                  <a:pt x="4649428" y="4459999"/>
                </a:lnTo>
                <a:lnTo>
                  <a:pt x="4626933" y="4499179"/>
                </a:lnTo>
                <a:lnTo>
                  <a:pt x="4602448" y="4537016"/>
                </a:lnTo>
                <a:lnTo>
                  <a:pt x="4576047" y="4573438"/>
                </a:lnTo>
                <a:lnTo>
                  <a:pt x="4547801" y="4608372"/>
                </a:lnTo>
                <a:lnTo>
                  <a:pt x="4517782" y="4641747"/>
                </a:lnTo>
                <a:lnTo>
                  <a:pt x="4485945" y="4673597"/>
                </a:lnTo>
                <a:lnTo>
                  <a:pt x="4452611" y="4703615"/>
                </a:lnTo>
                <a:lnTo>
                  <a:pt x="4417722" y="4731861"/>
                </a:lnTo>
                <a:lnTo>
                  <a:pt x="4381349" y="4758263"/>
                </a:lnTo>
                <a:lnTo>
                  <a:pt x="4343564" y="4782747"/>
                </a:lnTo>
                <a:lnTo>
                  <a:pt x="4325361" y="4793215"/>
                </a:lnTo>
                <a:close/>
              </a:path>
            </a:pathLst>
          </a:custGeom>
          <a:solidFill>
            <a:srgbClr val="8A6E33"/>
          </a:solidFill>
          <a:ln>
            <a:solidFill>
              <a:srgbClr val="8A6E33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 txBox="1"/>
          <p:nvPr/>
        </p:nvSpPr>
        <p:spPr>
          <a:xfrm>
            <a:off x="1719148" y="2329210"/>
            <a:ext cx="6154852" cy="276584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40000"/>
              </a:lnSpc>
              <a:spcBef>
                <a:spcPts val="67"/>
              </a:spcBef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By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p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rior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rrangement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and assistance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of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o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ur Butler Team,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guest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can c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hoose the Items to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g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rill on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c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harcoal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,</a:t>
            </a:r>
            <a:r>
              <a:rPr lang="en-GB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 having it cooked in a delightful BBQ experience at the beach.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 </a:t>
            </a:r>
            <a:r>
              <a:rPr lang="en-GB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To ensure a great taste and quality, the food will be preserved and delivered in an icebox ready to be cooked.</a:t>
            </a:r>
            <a:endParaRPr lang="en-US" sz="2133" dirty="0">
              <a:solidFill>
                <a:srgbClr val="16132B"/>
              </a:solidFill>
              <a:latin typeface="Planc" pitchFamily="2" charset="0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19149" y="1295692"/>
            <a:ext cx="2401519" cy="572871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17"/>
              </a:spcBef>
              <a:tabLst>
                <a:tab pos="2901672" algn="l"/>
              </a:tabLst>
            </a:pP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U-cook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76ED1A-121D-CB8F-418D-F95C67BBC3E9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7A306B-1141-29DF-278A-A77ECE77803D}"/>
                </a:ext>
              </a:extLst>
            </p:cNvPr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61BEAD-E2AA-3F34-3C0B-147BAE89ECDA}"/>
                </a:ext>
              </a:extLst>
            </p:cNvPr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9891B0-3384-D8F6-ED75-44C8560C10BA}"/>
                </a:ext>
              </a:extLst>
            </p:cNvPr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3EA057-587F-34A7-8370-2AE05CE43DEF}"/>
                </a:ext>
              </a:extLst>
            </p:cNvPr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204929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/>
          <p:cNvSpPr/>
          <p:nvPr/>
        </p:nvSpPr>
        <p:spPr>
          <a:xfrm>
            <a:off x="1363134" y="717974"/>
            <a:ext cx="8917517" cy="5422053"/>
          </a:xfrm>
          <a:custGeom>
            <a:avLst/>
            <a:gdLst/>
            <a:ahLst/>
            <a:cxnLst/>
            <a:rect l="l" t="t" r="r" b="b"/>
            <a:pathLst>
              <a:path w="13376275" h="8133080">
                <a:moveTo>
                  <a:pt x="13236938" y="8132973"/>
                </a:moveTo>
                <a:lnTo>
                  <a:pt x="141073" y="8132973"/>
                </a:lnTo>
                <a:lnTo>
                  <a:pt x="96718" y="8125722"/>
                </a:lnTo>
                <a:lnTo>
                  <a:pt x="58022" y="8105577"/>
                </a:lnTo>
                <a:lnTo>
                  <a:pt x="27395" y="8074951"/>
                </a:lnTo>
                <a:lnTo>
                  <a:pt x="7250" y="8036254"/>
                </a:lnTo>
                <a:lnTo>
                  <a:pt x="0" y="7991899"/>
                </a:lnTo>
                <a:lnTo>
                  <a:pt x="0" y="141073"/>
                </a:lnTo>
                <a:lnTo>
                  <a:pt x="7250" y="96718"/>
                </a:lnTo>
                <a:lnTo>
                  <a:pt x="27395" y="58021"/>
                </a:lnTo>
                <a:lnTo>
                  <a:pt x="58022" y="27395"/>
                </a:lnTo>
                <a:lnTo>
                  <a:pt x="96718" y="7250"/>
                </a:lnTo>
                <a:lnTo>
                  <a:pt x="141073" y="0"/>
                </a:lnTo>
                <a:lnTo>
                  <a:pt x="13235006" y="0"/>
                </a:lnTo>
                <a:lnTo>
                  <a:pt x="13279362" y="7250"/>
                </a:lnTo>
                <a:lnTo>
                  <a:pt x="13318059" y="27395"/>
                </a:lnTo>
                <a:lnTo>
                  <a:pt x="13348685" y="58021"/>
                </a:lnTo>
                <a:lnTo>
                  <a:pt x="13368830" y="96718"/>
                </a:lnTo>
                <a:lnTo>
                  <a:pt x="13376081" y="141073"/>
                </a:lnTo>
                <a:lnTo>
                  <a:pt x="13376081" y="7989967"/>
                </a:lnTo>
                <a:lnTo>
                  <a:pt x="13369773" y="8035265"/>
                </a:lnTo>
                <a:lnTo>
                  <a:pt x="13350200" y="8074533"/>
                </a:lnTo>
                <a:lnTo>
                  <a:pt x="13319867" y="8105454"/>
                </a:lnTo>
                <a:lnTo>
                  <a:pt x="13281278" y="8125706"/>
                </a:lnTo>
                <a:lnTo>
                  <a:pt x="13236938" y="8132973"/>
                </a:lnTo>
                <a:close/>
              </a:path>
            </a:pathLst>
          </a:custGeom>
          <a:solidFill>
            <a:srgbClr val="ECE6DA"/>
          </a:solidFill>
          <a:ln w="101600">
            <a:solidFill>
              <a:srgbClr val="8A6E33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5190" y="878138"/>
            <a:ext cx="3092233" cy="319611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957820" y="840767"/>
            <a:ext cx="3167380" cy="3268557"/>
          </a:xfrm>
          <a:custGeom>
            <a:avLst/>
            <a:gdLst/>
            <a:ahLst/>
            <a:cxnLst/>
            <a:rect l="l" t="t" r="r" b="b"/>
            <a:pathLst>
              <a:path w="4751069" h="4902835">
                <a:moveTo>
                  <a:pt x="3981016" y="4902475"/>
                </a:moveTo>
                <a:lnTo>
                  <a:pt x="769442" y="4902475"/>
                </a:lnTo>
                <a:lnTo>
                  <a:pt x="751343" y="4900950"/>
                </a:lnTo>
                <a:lnTo>
                  <a:pt x="704853" y="4894399"/>
                </a:lnTo>
                <a:lnTo>
                  <a:pt x="659194" y="4885354"/>
                </a:lnTo>
                <a:lnTo>
                  <a:pt x="614440" y="4873884"/>
                </a:lnTo>
                <a:lnTo>
                  <a:pt x="570663" y="4860064"/>
                </a:lnTo>
                <a:lnTo>
                  <a:pt x="527935" y="4843964"/>
                </a:lnTo>
                <a:lnTo>
                  <a:pt x="486329" y="4825657"/>
                </a:lnTo>
                <a:lnTo>
                  <a:pt x="445916" y="4805214"/>
                </a:lnTo>
                <a:lnTo>
                  <a:pt x="406769" y="4782708"/>
                </a:lnTo>
                <a:lnTo>
                  <a:pt x="368960" y="4758211"/>
                </a:lnTo>
                <a:lnTo>
                  <a:pt x="332563" y="4731794"/>
                </a:lnTo>
                <a:lnTo>
                  <a:pt x="297649" y="4703530"/>
                </a:lnTo>
                <a:lnTo>
                  <a:pt x="264290" y="4673490"/>
                </a:lnTo>
                <a:lnTo>
                  <a:pt x="232560" y="4641747"/>
                </a:lnTo>
                <a:lnTo>
                  <a:pt x="202660" y="4608532"/>
                </a:lnTo>
                <a:lnTo>
                  <a:pt x="174414" y="4573629"/>
                </a:lnTo>
                <a:lnTo>
                  <a:pt x="148013" y="4537244"/>
                </a:lnTo>
                <a:lnTo>
                  <a:pt x="123528" y="4499447"/>
                </a:lnTo>
                <a:lnTo>
                  <a:pt x="101033" y="4460310"/>
                </a:lnTo>
                <a:lnTo>
                  <a:pt x="80599" y="4419907"/>
                </a:lnTo>
                <a:lnTo>
                  <a:pt x="62298" y="4378310"/>
                </a:lnTo>
                <a:lnTo>
                  <a:pt x="46203" y="4335590"/>
                </a:lnTo>
                <a:lnTo>
                  <a:pt x="32386" y="4291819"/>
                </a:lnTo>
                <a:lnTo>
                  <a:pt x="20920" y="4247071"/>
                </a:lnTo>
                <a:lnTo>
                  <a:pt x="11875" y="4201417"/>
                </a:lnTo>
                <a:lnTo>
                  <a:pt x="5326" y="4154930"/>
                </a:lnTo>
                <a:lnTo>
                  <a:pt x="1343" y="4107681"/>
                </a:lnTo>
                <a:lnTo>
                  <a:pt x="0" y="4059744"/>
                </a:lnTo>
                <a:lnTo>
                  <a:pt x="1" y="846490"/>
                </a:lnTo>
                <a:lnTo>
                  <a:pt x="1343" y="798594"/>
                </a:lnTo>
                <a:lnTo>
                  <a:pt x="5326" y="751345"/>
                </a:lnTo>
                <a:lnTo>
                  <a:pt x="11875" y="704858"/>
                </a:lnTo>
                <a:lnTo>
                  <a:pt x="20956" y="659064"/>
                </a:lnTo>
                <a:lnTo>
                  <a:pt x="32386" y="614456"/>
                </a:lnTo>
                <a:lnTo>
                  <a:pt x="46203" y="570686"/>
                </a:lnTo>
                <a:lnTo>
                  <a:pt x="62298" y="527966"/>
                </a:lnTo>
                <a:lnTo>
                  <a:pt x="80599" y="486368"/>
                </a:lnTo>
                <a:lnTo>
                  <a:pt x="101033" y="445965"/>
                </a:lnTo>
                <a:lnTo>
                  <a:pt x="123528" y="406829"/>
                </a:lnTo>
                <a:lnTo>
                  <a:pt x="148013" y="369032"/>
                </a:lnTo>
                <a:lnTo>
                  <a:pt x="174414" y="332646"/>
                </a:lnTo>
                <a:lnTo>
                  <a:pt x="202660" y="297744"/>
                </a:lnTo>
                <a:lnTo>
                  <a:pt x="232678" y="264397"/>
                </a:lnTo>
                <a:lnTo>
                  <a:pt x="264397" y="232679"/>
                </a:lnTo>
                <a:lnTo>
                  <a:pt x="297744" y="202660"/>
                </a:lnTo>
                <a:lnTo>
                  <a:pt x="332646" y="174414"/>
                </a:lnTo>
                <a:lnTo>
                  <a:pt x="369032" y="148013"/>
                </a:lnTo>
                <a:lnTo>
                  <a:pt x="406829" y="123528"/>
                </a:lnTo>
                <a:lnTo>
                  <a:pt x="445965" y="101033"/>
                </a:lnTo>
                <a:lnTo>
                  <a:pt x="486368" y="80599"/>
                </a:lnTo>
                <a:lnTo>
                  <a:pt x="527966" y="62298"/>
                </a:lnTo>
                <a:lnTo>
                  <a:pt x="570686" y="46203"/>
                </a:lnTo>
                <a:lnTo>
                  <a:pt x="614456" y="32386"/>
                </a:lnTo>
                <a:lnTo>
                  <a:pt x="659204" y="20920"/>
                </a:lnTo>
                <a:lnTo>
                  <a:pt x="704858" y="11875"/>
                </a:lnTo>
                <a:lnTo>
                  <a:pt x="751345" y="5326"/>
                </a:lnTo>
                <a:lnTo>
                  <a:pt x="798594" y="1343"/>
                </a:lnTo>
                <a:lnTo>
                  <a:pt x="846532" y="0"/>
                </a:lnTo>
                <a:lnTo>
                  <a:pt x="3903929" y="0"/>
                </a:lnTo>
                <a:lnTo>
                  <a:pt x="3951866" y="1343"/>
                </a:lnTo>
                <a:lnTo>
                  <a:pt x="3999115" y="5326"/>
                </a:lnTo>
                <a:lnTo>
                  <a:pt x="4045602" y="11875"/>
                </a:lnTo>
                <a:lnTo>
                  <a:pt x="4091256" y="20920"/>
                </a:lnTo>
                <a:lnTo>
                  <a:pt x="4136004" y="32386"/>
                </a:lnTo>
                <a:lnTo>
                  <a:pt x="4179775" y="46203"/>
                </a:lnTo>
                <a:lnTo>
                  <a:pt x="4222495" y="62298"/>
                </a:lnTo>
                <a:lnTo>
                  <a:pt x="4264092" y="80599"/>
                </a:lnTo>
                <a:lnTo>
                  <a:pt x="4304495" y="101033"/>
                </a:lnTo>
                <a:lnTo>
                  <a:pt x="4323768" y="112110"/>
                </a:lnTo>
                <a:lnTo>
                  <a:pt x="846532" y="112110"/>
                </a:lnTo>
                <a:lnTo>
                  <a:pt x="798341" y="113677"/>
                </a:lnTo>
                <a:lnTo>
                  <a:pt x="750966" y="118310"/>
                </a:lnTo>
                <a:lnTo>
                  <a:pt x="704508" y="125913"/>
                </a:lnTo>
                <a:lnTo>
                  <a:pt x="659064" y="136387"/>
                </a:lnTo>
                <a:lnTo>
                  <a:pt x="614732" y="149635"/>
                </a:lnTo>
                <a:lnTo>
                  <a:pt x="571609" y="165560"/>
                </a:lnTo>
                <a:lnTo>
                  <a:pt x="529794" y="184062"/>
                </a:lnTo>
                <a:lnTo>
                  <a:pt x="489383" y="205045"/>
                </a:lnTo>
                <a:lnTo>
                  <a:pt x="450475" y="228411"/>
                </a:lnTo>
                <a:lnTo>
                  <a:pt x="413168" y="254062"/>
                </a:lnTo>
                <a:lnTo>
                  <a:pt x="377559" y="281900"/>
                </a:lnTo>
                <a:lnTo>
                  <a:pt x="343746" y="311827"/>
                </a:lnTo>
                <a:lnTo>
                  <a:pt x="311827" y="343746"/>
                </a:lnTo>
                <a:lnTo>
                  <a:pt x="281900" y="377559"/>
                </a:lnTo>
                <a:lnTo>
                  <a:pt x="254062" y="413168"/>
                </a:lnTo>
                <a:lnTo>
                  <a:pt x="228411" y="450475"/>
                </a:lnTo>
                <a:lnTo>
                  <a:pt x="205045" y="489383"/>
                </a:lnTo>
                <a:lnTo>
                  <a:pt x="184062" y="529794"/>
                </a:lnTo>
                <a:lnTo>
                  <a:pt x="165560" y="571609"/>
                </a:lnTo>
                <a:lnTo>
                  <a:pt x="149635" y="614732"/>
                </a:lnTo>
                <a:lnTo>
                  <a:pt x="136355" y="659204"/>
                </a:lnTo>
                <a:lnTo>
                  <a:pt x="125913" y="704508"/>
                </a:lnTo>
                <a:lnTo>
                  <a:pt x="118310" y="750966"/>
                </a:lnTo>
                <a:lnTo>
                  <a:pt x="113677" y="798339"/>
                </a:lnTo>
                <a:lnTo>
                  <a:pt x="112112" y="846490"/>
                </a:lnTo>
                <a:lnTo>
                  <a:pt x="112141" y="4059744"/>
                </a:lnTo>
                <a:lnTo>
                  <a:pt x="113671" y="4106826"/>
                </a:lnTo>
                <a:lnTo>
                  <a:pt x="118291" y="4154163"/>
                </a:lnTo>
                <a:lnTo>
                  <a:pt x="125918" y="4200817"/>
                </a:lnTo>
                <a:lnTo>
                  <a:pt x="136387" y="4246261"/>
                </a:lnTo>
                <a:lnTo>
                  <a:pt x="149635" y="4290593"/>
                </a:lnTo>
                <a:lnTo>
                  <a:pt x="165560" y="4333716"/>
                </a:lnTo>
                <a:lnTo>
                  <a:pt x="184062" y="4375532"/>
                </a:lnTo>
                <a:lnTo>
                  <a:pt x="205045" y="4415942"/>
                </a:lnTo>
                <a:lnTo>
                  <a:pt x="228411" y="4454850"/>
                </a:lnTo>
                <a:lnTo>
                  <a:pt x="254062" y="4492157"/>
                </a:lnTo>
                <a:lnTo>
                  <a:pt x="281900" y="4527766"/>
                </a:lnTo>
                <a:lnTo>
                  <a:pt x="311827" y="4561579"/>
                </a:lnTo>
                <a:lnTo>
                  <a:pt x="343746" y="4593498"/>
                </a:lnTo>
                <a:lnTo>
                  <a:pt x="377559" y="4623425"/>
                </a:lnTo>
                <a:lnTo>
                  <a:pt x="413168" y="4651263"/>
                </a:lnTo>
                <a:lnTo>
                  <a:pt x="450475" y="4676914"/>
                </a:lnTo>
                <a:lnTo>
                  <a:pt x="489383" y="4700280"/>
                </a:lnTo>
                <a:lnTo>
                  <a:pt x="529794" y="4721263"/>
                </a:lnTo>
                <a:lnTo>
                  <a:pt x="571609" y="4739766"/>
                </a:lnTo>
                <a:lnTo>
                  <a:pt x="614732" y="4755690"/>
                </a:lnTo>
                <a:lnTo>
                  <a:pt x="659064" y="4768938"/>
                </a:lnTo>
                <a:lnTo>
                  <a:pt x="704508" y="4779412"/>
                </a:lnTo>
                <a:lnTo>
                  <a:pt x="750966" y="4787015"/>
                </a:lnTo>
                <a:lnTo>
                  <a:pt x="798340" y="4791648"/>
                </a:lnTo>
                <a:lnTo>
                  <a:pt x="846532" y="4793215"/>
                </a:lnTo>
                <a:lnTo>
                  <a:pt x="4325362" y="4793215"/>
                </a:lnTo>
                <a:lnTo>
                  <a:pt x="4304439" y="4805243"/>
                </a:lnTo>
                <a:lnTo>
                  <a:pt x="4264047" y="4825677"/>
                </a:lnTo>
                <a:lnTo>
                  <a:pt x="4222459" y="4843978"/>
                </a:lnTo>
                <a:lnTo>
                  <a:pt x="4179748" y="4860072"/>
                </a:lnTo>
                <a:lnTo>
                  <a:pt x="4135985" y="4873889"/>
                </a:lnTo>
                <a:lnTo>
                  <a:pt x="4091244" y="4885356"/>
                </a:lnTo>
                <a:lnTo>
                  <a:pt x="4045595" y="4894400"/>
                </a:lnTo>
                <a:lnTo>
                  <a:pt x="3999111" y="4900950"/>
                </a:lnTo>
                <a:lnTo>
                  <a:pt x="3981016" y="4902475"/>
                </a:lnTo>
                <a:close/>
              </a:path>
              <a:path w="4751069" h="4902835">
                <a:moveTo>
                  <a:pt x="4325362" y="4793215"/>
                </a:moveTo>
                <a:lnTo>
                  <a:pt x="3903929" y="4793215"/>
                </a:lnTo>
                <a:lnTo>
                  <a:pt x="3952121" y="4791648"/>
                </a:lnTo>
                <a:lnTo>
                  <a:pt x="3999495" y="4787015"/>
                </a:lnTo>
                <a:lnTo>
                  <a:pt x="4045952" y="4779412"/>
                </a:lnTo>
                <a:lnTo>
                  <a:pt x="4091396" y="4768938"/>
                </a:lnTo>
                <a:lnTo>
                  <a:pt x="4135728" y="4755690"/>
                </a:lnTo>
                <a:lnTo>
                  <a:pt x="4178851" y="4739766"/>
                </a:lnTo>
                <a:lnTo>
                  <a:pt x="4220667" y="4721263"/>
                </a:lnTo>
                <a:lnTo>
                  <a:pt x="4261077" y="4700280"/>
                </a:lnTo>
                <a:lnTo>
                  <a:pt x="4299985" y="4676914"/>
                </a:lnTo>
                <a:lnTo>
                  <a:pt x="4337293" y="4651263"/>
                </a:lnTo>
                <a:lnTo>
                  <a:pt x="4372902" y="4623425"/>
                </a:lnTo>
                <a:lnTo>
                  <a:pt x="4406715" y="4593498"/>
                </a:lnTo>
                <a:lnTo>
                  <a:pt x="4438634" y="4561579"/>
                </a:lnTo>
                <a:lnTo>
                  <a:pt x="4468561" y="4527766"/>
                </a:lnTo>
                <a:lnTo>
                  <a:pt x="4496399" y="4492157"/>
                </a:lnTo>
                <a:lnTo>
                  <a:pt x="4522050" y="4454850"/>
                </a:lnTo>
                <a:lnTo>
                  <a:pt x="4545416" y="4415942"/>
                </a:lnTo>
                <a:lnTo>
                  <a:pt x="4566399" y="4375532"/>
                </a:lnTo>
                <a:lnTo>
                  <a:pt x="4584901" y="4333716"/>
                </a:lnTo>
                <a:lnTo>
                  <a:pt x="4600826" y="4290593"/>
                </a:lnTo>
                <a:lnTo>
                  <a:pt x="4614074" y="4246261"/>
                </a:lnTo>
                <a:lnTo>
                  <a:pt x="4624562" y="4200733"/>
                </a:lnTo>
                <a:lnTo>
                  <a:pt x="4632170" y="4154163"/>
                </a:lnTo>
                <a:lnTo>
                  <a:pt x="4636790" y="4106826"/>
                </a:lnTo>
                <a:lnTo>
                  <a:pt x="4638320" y="4059744"/>
                </a:lnTo>
                <a:lnTo>
                  <a:pt x="4638349" y="846490"/>
                </a:lnTo>
                <a:lnTo>
                  <a:pt x="4636784" y="798339"/>
                </a:lnTo>
                <a:lnTo>
                  <a:pt x="4632151" y="750966"/>
                </a:lnTo>
                <a:lnTo>
                  <a:pt x="4624548" y="704508"/>
                </a:lnTo>
                <a:lnTo>
                  <a:pt x="4614064" y="659064"/>
                </a:lnTo>
                <a:lnTo>
                  <a:pt x="4600826" y="614732"/>
                </a:lnTo>
                <a:lnTo>
                  <a:pt x="4584901" y="571609"/>
                </a:lnTo>
                <a:lnTo>
                  <a:pt x="4566399" y="529794"/>
                </a:lnTo>
                <a:lnTo>
                  <a:pt x="4545416" y="489383"/>
                </a:lnTo>
                <a:lnTo>
                  <a:pt x="4522050" y="450475"/>
                </a:lnTo>
                <a:lnTo>
                  <a:pt x="4496399" y="413168"/>
                </a:lnTo>
                <a:lnTo>
                  <a:pt x="4468561" y="377559"/>
                </a:lnTo>
                <a:lnTo>
                  <a:pt x="4438634" y="343746"/>
                </a:lnTo>
                <a:lnTo>
                  <a:pt x="4406715" y="311827"/>
                </a:lnTo>
                <a:lnTo>
                  <a:pt x="4372902" y="281900"/>
                </a:lnTo>
                <a:lnTo>
                  <a:pt x="4337293" y="254062"/>
                </a:lnTo>
                <a:lnTo>
                  <a:pt x="4299985" y="228411"/>
                </a:lnTo>
                <a:lnTo>
                  <a:pt x="4261077" y="205045"/>
                </a:lnTo>
                <a:lnTo>
                  <a:pt x="4220667" y="184062"/>
                </a:lnTo>
                <a:lnTo>
                  <a:pt x="4178851" y="165559"/>
                </a:lnTo>
                <a:lnTo>
                  <a:pt x="4135728" y="149635"/>
                </a:lnTo>
                <a:lnTo>
                  <a:pt x="4091396" y="136387"/>
                </a:lnTo>
                <a:lnTo>
                  <a:pt x="4045952" y="125913"/>
                </a:lnTo>
                <a:lnTo>
                  <a:pt x="3999494" y="118310"/>
                </a:lnTo>
                <a:lnTo>
                  <a:pt x="3952119" y="113677"/>
                </a:lnTo>
                <a:lnTo>
                  <a:pt x="3903929" y="112110"/>
                </a:lnTo>
                <a:lnTo>
                  <a:pt x="4323768" y="112110"/>
                </a:lnTo>
                <a:lnTo>
                  <a:pt x="4381429" y="148013"/>
                </a:lnTo>
                <a:lnTo>
                  <a:pt x="4417815" y="174414"/>
                </a:lnTo>
                <a:lnTo>
                  <a:pt x="4452717" y="202660"/>
                </a:lnTo>
                <a:lnTo>
                  <a:pt x="4486064" y="232679"/>
                </a:lnTo>
                <a:lnTo>
                  <a:pt x="4517782" y="264397"/>
                </a:lnTo>
                <a:lnTo>
                  <a:pt x="4547801" y="297744"/>
                </a:lnTo>
                <a:lnTo>
                  <a:pt x="4576047" y="332646"/>
                </a:lnTo>
                <a:lnTo>
                  <a:pt x="4602448" y="369032"/>
                </a:lnTo>
                <a:lnTo>
                  <a:pt x="4626933" y="406829"/>
                </a:lnTo>
                <a:lnTo>
                  <a:pt x="4649428" y="445965"/>
                </a:lnTo>
                <a:lnTo>
                  <a:pt x="4669862" y="486368"/>
                </a:lnTo>
                <a:lnTo>
                  <a:pt x="4688163" y="527966"/>
                </a:lnTo>
                <a:lnTo>
                  <a:pt x="4704258" y="570686"/>
                </a:lnTo>
                <a:lnTo>
                  <a:pt x="4718075" y="614456"/>
                </a:lnTo>
                <a:lnTo>
                  <a:pt x="4729533" y="659204"/>
                </a:lnTo>
                <a:lnTo>
                  <a:pt x="4738586" y="704858"/>
                </a:lnTo>
                <a:lnTo>
                  <a:pt x="4745135" y="751345"/>
                </a:lnTo>
                <a:lnTo>
                  <a:pt x="4749118" y="798594"/>
                </a:lnTo>
                <a:lnTo>
                  <a:pt x="4750460" y="846490"/>
                </a:lnTo>
                <a:lnTo>
                  <a:pt x="4750435" y="4059744"/>
                </a:lnTo>
                <a:lnTo>
                  <a:pt x="4749118" y="4106826"/>
                </a:lnTo>
                <a:lnTo>
                  <a:pt x="4745135" y="4154163"/>
                </a:lnTo>
                <a:lnTo>
                  <a:pt x="4738569" y="4200817"/>
                </a:lnTo>
                <a:lnTo>
                  <a:pt x="4729581" y="4246261"/>
                </a:lnTo>
                <a:lnTo>
                  <a:pt x="4718075" y="4291281"/>
                </a:lnTo>
                <a:lnTo>
                  <a:pt x="4704258" y="4335116"/>
                </a:lnTo>
                <a:lnTo>
                  <a:pt x="4688163" y="4377895"/>
                </a:lnTo>
                <a:lnTo>
                  <a:pt x="4669862" y="4419547"/>
                </a:lnTo>
                <a:lnTo>
                  <a:pt x="4649428" y="4459999"/>
                </a:lnTo>
                <a:lnTo>
                  <a:pt x="4626933" y="4499179"/>
                </a:lnTo>
                <a:lnTo>
                  <a:pt x="4602448" y="4537017"/>
                </a:lnTo>
                <a:lnTo>
                  <a:pt x="4576047" y="4573438"/>
                </a:lnTo>
                <a:lnTo>
                  <a:pt x="4547801" y="4608372"/>
                </a:lnTo>
                <a:lnTo>
                  <a:pt x="4517782" y="4641747"/>
                </a:lnTo>
                <a:lnTo>
                  <a:pt x="4485945" y="4673597"/>
                </a:lnTo>
                <a:lnTo>
                  <a:pt x="4452611" y="4703615"/>
                </a:lnTo>
                <a:lnTo>
                  <a:pt x="4417722" y="4731861"/>
                </a:lnTo>
                <a:lnTo>
                  <a:pt x="4381349" y="4758263"/>
                </a:lnTo>
                <a:lnTo>
                  <a:pt x="4343564" y="4782747"/>
                </a:lnTo>
                <a:lnTo>
                  <a:pt x="4325362" y="4793215"/>
                </a:lnTo>
                <a:close/>
              </a:path>
            </a:pathLst>
          </a:custGeom>
          <a:solidFill>
            <a:srgbClr val="8A6E3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19148" y="1323904"/>
            <a:ext cx="4376852" cy="51644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spcBef>
                <a:spcPts val="817"/>
              </a:spcBef>
              <a:tabLst>
                <a:tab pos="2901672" algn="l"/>
              </a:tabLst>
            </a:pP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Flamb</a:t>
            </a: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</a:rPr>
              <a:t>é</a:t>
            </a:r>
            <a:r>
              <a:rPr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 Trolley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64538" y="2311400"/>
            <a:ext cx="5750137" cy="27786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By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p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rior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rrangement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w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ith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o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ur Butler Team (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flambé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 trolley</a:t>
            </a:r>
            <a:r>
              <a:rPr lang="ar-EG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(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. Guests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can enjoy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their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meal at the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terrace area,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offering scrumptious food that pair perfectly with a lengthy drink list a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ssisted by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o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ur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food &amp; beverage team.</a:t>
            </a:r>
          </a:p>
          <a:p>
            <a:pPr marL="8467" marR="3387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endParaRPr lang="en-US" sz="21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B6C4AA-B219-636B-9C70-535CA73B7042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3C3014-C29B-0788-12CD-A6D7ABBFEBB8}"/>
                </a:ext>
              </a:extLst>
            </p:cNvPr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56D1DA-4B01-1C8A-32E1-5A1775DC7564}"/>
                </a:ext>
              </a:extLst>
            </p:cNvPr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966A6F-3DB5-F77D-9CE9-4C882F3FC5E9}"/>
                </a:ext>
              </a:extLst>
            </p:cNvPr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D2B1ED-9EAB-36B7-4083-917F1EA05C8D}"/>
                </a:ext>
              </a:extLst>
            </p:cNvPr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401303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4"/>
          <p:cNvSpPr/>
          <p:nvPr/>
        </p:nvSpPr>
        <p:spPr>
          <a:xfrm>
            <a:off x="1363134" y="717974"/>
            <a:ext cx="8917517" cy="5422053"/>
          </a:xfrm>
          <a:custGeom>
            <a:avLst/>
            <a:gdLst/>
            <a:ahLst/>
            <a:cxnLst/>
            <a:rect l="l" t="t" r="r" b="b"/>
            <a:pathLst>
              <a:path w="13376275" h="8133080">
                <a:moveTo>
                  <a:pt x="13236938" y="8132973"/>
                </a:moveTo>
                <a:lnTo>
                  <a:pt x="141073" y="8132973"/>
                </a:lnTo>
                <a:lnTo>
                  <a:pt x="96718" y="8125722"/>
                </a:lnTo>
                <a:lnTo>
                  <a:pt x="58022" y="8105577"/>
                </a:lnTo>
                <a:lnTo>
                  <a:pt x="27395" y="8074951"/>
                </a:lnTo>
                <a:lnTo>
                  <a:pt x="7250" y="8036254"/>
                </a:lnTo>
                <a:lnTo>
                  <a:pt x="0" y="7991899"/>
                </a:lnTo>
                <a:lnTo>
                  <a:pt x="0" y="141073"/>
                </a:lnTo>
                <a:lnTo>
                  <a:pt x="7250" y="96718"/>
                </a:lnTo>
                <a:lnTo>
                  <a:pt x="27395" y="58021"/>
                </a:lnTo>
                <a:lnTo>
                  <a:pt x="58022" y="27395"/>
                </a:lnTo>
                <a:lnTo>
                  <a:pt x="96718" y="7250"/>
                </a:lnTo>
                <a:lnTo>
                  <a:pt x="141073" y="0"/>
                </a:lnTo>
                <a:lnTo>
                  <a:pt x="13235006" y="0"/>
                </a:lnTo>
                <a:lnTo>
                  <a:pt x="13279362" y="7250"/>
                </a:lnTo>
                <a:lnTo>
                  <a:pt x="13318059" y="27395"/>
                </a:lnTo>
                <a:lnTo>
                  <a:pt x="13348685" y="58021"/>
                </a:lnTo>
                <a:lnTo>
                  <a:pt x="13368830" y="96718"/>
                </a:lnTo>
                <a:lnTo>
                  <a:pt x="13376081" y="141073"/>
                </a:lnTo>
                <a:lnTo>
                  <a:pt x="13376081" y="7989967"/>
                </a:lnTo>
                <a:lnTo>
                  <a:pt x="13369773" y="8035265"/>
                </a:lnTo>
                <a:lnTo>
                  <a:pt x="13350200" y="8074533"/>
                </a:lnTo>
                <a:lnTo>
                  <a:pt x="13319867" y="8105454"/>
                </a:lnTo>
                <a:lnTo>
                  <a:pt x="13281278" y="8125706"/>
                </a:lnTo>
                <a:lnTo>
                  <a:pt x="13236938" y="8132973"/>
                </a:lnTo>
                <a:close/>
              </a:path>
            </a:pathLst>
          </a:custGeom>
          <a:solidFill>
            <a:srgbClr val="ECE6DA"/>
          </a:solidFill>
          <a:ln w="101600">
            <a:solidFill>
              <a:srgbClr val="8A6E33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object 8"/>
          <p:cNvSpPr txBox="1">
            <a:spLocks/>
          </p:cNvSpPr>
          <p:nvPr/>
        </p:nvSpPr>
        <p:spPr>
          <a:xfrm>
            <a:off x="1719148" y="1295723"/>
            <a:ext cx="4376852" cy="5728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6650" b="1" i="0">
                <a:solidFill>
                  <a:srgbClr val="534D2D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marL="8467">
              <a:spcBef>
                <a:spcPts val="817"/>
              </a:spcBef>
              <a:tabLst>
                <a:tab pos="2901672" algn="l"/>
              </a:tabLst>
            </a:pPr>
            <a:r>
              <a:rPr lang="en-US" sz="3667" b="0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Ultra V Concept</a:t>
            </a:r>
          </a:p>
        </p:txBody>
      </p:sp>
      <p:sp>
        <p:nvSpPr>
          <p:cNvPr id="21" name="object 9"/>
          <p:cNvSpPr txBox="1"/>
          <p:nvPr/>
        </p:nvSpPr>
        <p:spPr>
          <a:xfrm>
            <a:off x="1764538" y="2191619"/>
            <a:ext cx="6230653" cy="340627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-304815">
              <a:spcBef>
                <a:spcPts val="67"/>
              </a:spcBef>
              <a:buFont typeface="Symbol" panose="05050102010706020507" pitchFamily="18" charset="2"/>
              <a:buChar char="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All Juices served in all outlets are fresh or packets </a:t>
            </a:r>
          </a:p>
          <a:p>
            <a:pPr marR="3387" indent="-304815"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     not powder juice</a:t>
            </a:r>
          </a:p>
          <a:p>
            <a:pPr marL="8467" marR="3387" indent="-304815">
              <a:spcBef>
                <a:spcPts val="67"/>
              </a:spcBef>
              <a:buFont typeface="Symbol" panose="05050102010706020507" pitchFamily="18" charset="2"/>
              <a:buChar char="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All served water is bottled no water dispensers </a:t>
            </a:r>
          </a:p>
          <a:p>
            <a:pPr marR="3387" indent="-304815"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     or Juice dispenser at all in all outlets  </a:t>
            </a:r>
            <a:endParaRPr lang="ar-EG" sz="2133" dirty="0">
              <a:solidFill>
                <a:srgbClr val="16132B"/>
              </a:solidFill>
              <a:latin typeface="Planc"/>
              <a:ea typeface="Planc" pitchFamily="2" charset="0"/>
              <a:cs typeface="Times New Roman"/>
            </a:endParaRPr>
          </a:p>
          <a:p>
            <a:pPr marL="8467" marR="3387" indent="-304815">
              <a:spcBef>
                <a:spcPts val="67"/>
              </a:spcBef>
              <a:buFont typeface="Symbol" panose="05050102010706020507" pitchFamily="18" charset="2"/>
              <a:buChar char="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Only</a:t>
            </a:r>
            <a:r>
              <a:rPr lang="ar-EG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 </a:t>
            </a: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local premium wine is served </a:t>
            </a:r>
          </a:p>
          <a:p>
            <a:pPr marL="8467" marR="3387" indent="-304815">
              <a:spcBef>
                <a:spcPts val="67"/>
              </a:spcBef>
              <a:buFont typeface="Symbol" panose="05050102010706020507" pitchFamily="18" charset="2"/>
              <a:buChar char="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Only local premium alcoholic drinks </a:t>
            </a:r>
          </a:p>
          <a:p>
            <a:pPr marL="8467" marR="3387" indent="-304815">
              <a:spcBef>
                <a:spcPts val="67"/>
              </a:spcBef>
              <a:buFont typeface="Symbol" panose="05050102010706020507" pitchFamily="18" charset="2"/>
              <a:buChar char="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Either</a:t>
            </a:r>
            <a:r>
              <a:rPr lang="ar-EG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 </a:t>
            </a: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iced beer or normal cold beer with </a:t>
            </a:r>
          </a:p>
          <a:p>
            <a:pPr marR="3387" indent="-304815"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     minimum 4 brands</a:t>
            </a:r>
          </a:p>
          <a:p>
            <a:pPr marL="8467" marR="3387" indent="-304815">
              <a:spcBef>
                <a:spcPts val="67"/>
              </a:spcBef>
              <a:buFont typeface="Symbol" panose="05050102010706020507" pitchFamily="18" charset="2"/>
              <a:buChar char="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Most of fruits &amp; vegetables which are served </a:t>
            </a:r>
          </a:p>
          <a:p>
            <a:pPr marR="3387" indent="-304815"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/>
                <a:ea typeface="Planc" pitchFamily="2" charset="0"/>
                <a:cs typeface="Times New Roman"/>
              </a:rPr>
              <a:t>    in The V, are organic according to seasonality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172" y="891542"/>
            <a:ext cx="3048759" cy="3151239"/>
          </a:xfrm>
          <a:prstGeom prst="rect">
            <a:avLst/>
          </a:prstGeom>
        </p:spPr>
      </p:pic>
      <p:sp>
        <p:nvSpPr>
          <p:cNvPr id="19" name="object 7"/>
          <p:cNvSpPr/>
          <p:nvPr/>
        </p:nvSpPr>
        <p:spPr>
          <a:xfrm>
            <a:off x="7957820" y="840767"/>
            <a:ext cx="3167380" cy="3268557"/>
          </a:xfrm>
          <a:custGeom>
            <a:avLst/>
            <a:gdLst/>
            <a:ahLst/>
            <a:cxnLst/>
            <a:rect l="l" t="t" r="r" b="b"/>
            <a:pathLst>
              <a:path w="4751069" h="4902835">
                <a:moveTo>
                  <a:pt x="3981016" y="4902475"/>
                </a:moveTo>
                <a:lnTo>
                  <a:pt x="769442" y="4902475"/>
                </a:lnTo>
                <a:lnTo>
                  <a:pt x="751343" y="4900950"/>
                </a:lnTo>
                <a:lnTo>
                  <a:pt x="704853" y="4894399"/>
                </a:lnTo>
                <a:lnTo>
                  <a:pt x="659194" y="4885354"/>
                </a:lnTo>
                <a:lnTo>
                  <a:pt x="614440" y="4873884"/>
                </a:lnTo>
                <a:lnTo>
                  <a:pt x="570663" y="4860064"/>
                </a:lnTo>
                <a:lnTo>
                  <a:pt x="527935" y="4843964"/>
                </a:lnTo>
                <a:lnTo>
                  <a:pt x="486329" y="4825657"/>
                </a:lnTo>
                <a:lnTo>
                  <a:pt x="445916" y="4805214"/>
                </a:lnTo>
                <a:lnTo>
                  <a:pt x="406769" y="4782708"/>
                </a:lnTo>
                <a:lnTo>
                  <a:pt x="368960" y="4758211"/>
                </a:lnTo>
                <a:lnTo>
                  <a:pt x="332563" y="4731794"/>
                </a:lnTo>
                <a:lnTo>
                  <a:pt x="297649" y="4703530"/>
                </a:lnTo>
                <a:lnTo>
                  <a:pt x="264290" y="4673490"/>
                </a:lnTo>
                <a:lnTo>
                  <a:pt x="232560" y="4641747"/>
                </a:lnTo>
                <a:lnTo>
                  <a:pt x="202660" y="4608532"/>
                </a:lnTo>
                <a:lnTo>
                  <a:pt x="174414" y="4573629"/>
                </a:lnTo>
                <a:lnTo>
                  <a:pt x="148013" y="4537244"/>
                </a:lnTo>
                <a:lnTo>
                  <a:pt x="123528" y="4499447"/>
                </a:lnTo>
                <a:lnTo>
                  <a:pt x="101033" y="4460310"/>
                </a:lnTo>
                <a:lnTo>
                  <a:pt x="80599" y="4419907"/>
                </a:lnTo>
                <a:lnTo>
                  <a:pt x="62298" y="4378310"/>
                </a:lnTo>
                <a:lnTo>
                  <a:pt x="46203" y="4335590"/>
                </a:lnTo>
                <a:lnTo>
                  <a:pt x="32386" y="4291819"/>
                </a:lnTo>
                <a:lnTo>
                  <a:pt x="20920" y="4247071"/>
                </a:lnTo>
                <a:lnTo>
                  <a:pt x="11875" y="4201417"/>
                </a:lnTo>
                <a:lnTo>
                  <a:pt x="5326" y="4154930"/>
                </a:lnTo>
                <a:lnTo>
                  <a:pt x="1343" y="4107681"/>
                </a:lnTo>
                <a:lnTo>
                  <a:pt x="0" y="4059744"/>
                </a:lnTo>
                <a:lnTo>
                  <a:pt x="1" y="846490"/>
                </a:lnTo>
                <a:lnTo>
                  <a:pt x="1343" y="798594"/>
                </a:lnTo>
                <a:lnTo>
                  <a:pt x="5326" y="751345"/>
                </a:lnTo>
                <a:lnTo>
                  <a:pt x="11875" y="704858"/>
                </a:lnTo>
                <a:lnTo>
                  <a:pt x="20956" y="659064"/>
                </a:lnTo>
                <a:lnTo>
                  <a:pt x="32386" y="614456"/>
                </a:lnTo>
                <a:lnTo>
                  <a:pt x="46203" y="570686"/>
                </a:lnTo>
                <a:lnTo>
                  <a:pt x="62298" y="527966"/>
                </a:lnTo>
                <a:lnTo>
                  <a:pt x="80599" y="486368"/>
                </a:lnTo>
                <a:lnTo>
                  <a:pt x="101033" y="445965"/>
                </a:lnTo>
                <a:lnTo>
                  <a:pt x="123528" y="406829"/>
                </a:lnTo>
                <a:lnTo>
                  <a:pt x="148013" y="369032"/>
                </a:lnTo>
                <a:lnTo>
                  <a:pt x="174414" y="332646"/>
                </a:lnTo>
                <a:lnTo>
                  <a:pt x="202660" y="297744"/>
                </a:lnTo>
                <a:lnTo>
                  <a:pt x="232678" y="264397"/>
                </a:lnTo>
                <a:lnTo>
                  <a:pt x="264397" y="232679"/>
                </a:lnTo>
                <a:lnTo>
                  <a:pt x="297744" y="202660"/>
                </a:lnTo>
                <a:lnTo>
                  <a:pt x="332646" y="174414"/>
                </a:lnTo>
                <a:lnTo>
                  <a:pt x="369032" y="148013"/>
                </a:lnTo>
                <a:lnTo>
                  <a:pt x="406829" y="123528"/>
                </a:lnTo>
                <a:lnTo>
                  <a:pt x="445965" y="101033"/>
                </a:lnTo>
                <a:lnTo>
                  <a:pt x="486368" y="80599"/>
                </a:lnTo>
                <a:lnTo>
                  <a:pt x="527966" y="62298"/>
                </a:lnTo>
                <a:lnTo>
                  <a:pt x="570686" y="46203"/>
                </a:lnTo>
                <a:lnTo>
                  <a:pt x="614456" y="32386"/>
                </a:lnTo>
                <a:lnTo>
                  <a:pt x="659204" y="20920"/>
                </a:lnTo>
                <a:lnTo>
                  <a:pt x="704858" y="11875"/>
                </a:lnTo>
                <a:lnTo>
                  <a:pt x="751345" y="5326"/>
                </a:lnTo>
                <a:lnTo>
                  <a:pt x="798594" y="1343"/>
                </a:lnTo>
                <a:lnTo>
                  <a:pt x="846532" y="0"/>
                </a:lnTo>
                <a:lnTo>
                  <a:pt x="3903929" y="0"/>
                </a:lnTo>
                <a:lnTo>
                  <a:pt x="3951866" y="1343"/>
                </a:lnTo>
                <a:lnTo>
                  <a:pt x="3999115" y="5326"/>
                </a:lnTo>
                <a:lnTo>
                  <a:pt x="4045602" y="11875"/>
                </a:lnTo>
                <a:lnTo>
                  <a:pt x="4091256" y="20920"/>
                </a:lnTo>
                <a:lnTo>
                  <a:pt x="4136004" y="32386"/>
                </a:lnTo>
                <a:lnTo>
                  <a:pt x="4179775" y="46203"/>
                </a:lnTo>
                <a:lnTo>
                  <a:pt x="4222495" y="62298"/>
                </a:lnTo>
                <a:lnTo>
                  <a:pt x="4264092" y="80599"/>
                </a:lnTo>
                <a:lnTo>
                  <a:pt x="4304495" y="101033"/>
                </a:lnTo>
                <a:lnTo>
                  <a:pt x="4323768" y="112110"/>
                </a:lnTo>
                <a:lnTo>
                  <a:pt x="846532" y="112110"/>
                </a:lnTo>
                <a:lnTo>
                  <a:pt x="798341" y="113677"/>
                </a:lnTo>
                <a:lnTo>
                  <a:pt x="750966" y="118310"/>
                </a:lnTo>
                <a:lnTo>
                  <a:pt x="704508" y="125913"/>
                </a:lnTo>
                <a:lnTo>
                  <a:pt x="659064" y="136387"/>
                </a:lnTo>
                <a:lnTo>
                  <a:pt x="614732" y="149635"/>
                </a:lnTo>
                <a:lnTo>
                  <a:pt x="571609" y="165560"/>
                </a:lnTo>
                <a:lnTo>
                  <a:pt x="529794" y="184062"/>
                </a:lnTo>
                <a:lnTo>
                  <a:pt x="489383" y="205045"/>
                </a:lnTo>
                <a:lnTo>
                  <a:pt x="450475" y="228411"/>
                </a:lnTo>
                <a:lnTo>
                  <a:pt x="413168" y="254062"/>
                </a:lnTo>
                <a:lnTo>
                  <a:pt x="377559" y="281900"/>
                </a:lnTo>
                <a:lnTo>
                  <a:pt x="343746" y="311827"/>
                </a:lnTo>
                <a:lnTo>
                  <a:pt x="311827" y="343746"/>
                </a:lnTo>
                <a:lnTo>
                  <a:pt x="281900" y="377559"/>
                </a:lnTo>
                <a:lnTo>
                  <a:pt x="254062" y="413168"/>
                </a:lnTo>
                <a:lnTo>
                  <a:pt x="228411" y="450475"/>
                </a:lnTo>
                <a:lnTo>
                  <a:pt x="205045" y="489383"/>
                </a:lnTo>
                <a:lnTo>
                  <a:pt x="184062" y="529794"/>
                </a:lnTo>
                <a:lnTo>
                  <a:pt x="165560" y="571609"/>
                </a:lnTo>
                <a:lnTo>
                  <a:pt x="149635" y="614732"/>
                </a:lnTo>
                <a:lnTo>
                  <a:pt x="136355" y="659204"/>
                </a:lnTo>
                <a:lnTo>
                  <a:pt x="125913" y="704508"/>
                </a:lnTo>
                <a:lnTo>
                  <a:pt x="118310" y="750966"/>
                </a:lnTo>
                <a:lnTo>
                  <a:pt x="113677" y="798339"/>
                </a:lnTo>
                <a:lnTo>
                  <a:pt x="112112" y="846490"/>
                </a:lnTo>
                <a:lnTo>
                  <a:pt x="112141" y="4059744"/>
                </a:lnTo>
                <a:lnTo>
                  <a:pt x="113671" y="4106826"/>
                </a:lnTo>
                <a:lnTo>
                  <a:pt x="118291" y="4154163"/>
                </a:lnTo>
                <a:lnTo>
                  <a:pt x="125918" y="4200817"/>
                </a:lnTo>
                <a:lnTo>
                  <a:pt x="136387" y="4246261"/>
                </a:lnTo>
                <a:lnTo>
                  <a:pt x="149635" y="4290593"/>
                </a:lnTo>
                <a:lnTo>
                  <a:pt x="165560" y="4333716"/>
                </a:lnTo>
                <a:lnTo>
                  <a:pt x="184062" y="4375532"/>
                </a:lnTo>
                <a:lnTo>
                  <a:pt x="205045" y="4415942"/>
                </a:lnTo>
                <a:lnTo>
                  <a:pt x="228411" y="4454850"/>
                </a:lnTo>
                <a:lnTo>
                  <a:pt x="254062" y="4492157"/>
                </a:lnTo>
                <a:lnTo>
                  <a:pt x="281900" y="4527766"/>
                </a:lnTo>
                <a:lnTo>
                  <a:pt x="311827" y="4561579"/>
                </a:lnTo>
                <a:lnTo>
                  <a:pt x="343746" y="4593498"/>
                </a:lnTo>
                <a:lnTo>
                  <a:pt x="377559" y="4623425"/>
                </a:lnTo>
                <a:lnTo>
                  <a:pt x="413168" y="4651263"/>
                </a:lnTo>
                <a:lnTo>
                  <a:pt x="450475" y="4676914"/>
                </a:lnTo>
                <a:lnTo>
                  <a:pt x="489383" y="4700280"/>
                </a:lnTo>
                <a:lnTo>
                  <a:pt x="529794" y="4721263"/>
                </a:lnTo>
                <a:lnTo>
                  <a:pt x="571609" y="4739766"/>
                </a:lnTo>
                <a:lnTo>
                  <a:pt x="614732" y="4755690"/>
                </a:lnTo>
                <a:lnTo>
                  <a:pt x="659064" y="4768938"/>
                </a:lnTo>
                <a:lnTo>
                  <a:pt x="704508" y="4779412"/>
                </a:lnTo>
                <a:lnTo>
                  <a:pt x="750966" y="4787015"/>
                </a:lnTo>
                <a:lnTo>
                  <a:pt x="798340" y="4791648"/>
                </a:lnTo>
                <a:lnTo>
                  <a:pt x="846532" y="4793215"/>
                </a:lnTo>
                <a:lnTo>
                  <a:pt x="4325362" y="4793215"/>
                </a:lnTo>
                <a:lnTo>
                  <a:pt x="4304439" y="4805243"/>
                </a:lnTo>
                <a:lnTo>
                  <a:pt x="4264047" y="4825677"/>
                </a:lnTo>
                <a:lnTo>
                  <a:pt x="4222459" y="4843978"/>
                </a:lnTo>
                <a:lnTo>
                  <a:pt x="4179748" y="4860072"/>
                </a:lnTo>
                <a:lnTo>
                  <a:pt x="4135985" y="4873889"/>
                </a:lnTo>
                <a:lnTo>
                  <a:pt x="4091244" y="4885356"/>
                </a:lnTo>
                <a:lnTo>
                  <a:pt x="4045595" y="4894400"/>
                </a:lnTo>
                <a:lnTo>
                  <a:pt x="3999111" y="4900950"/>
                </a:lnTo>
                <a:lnTo>
                  <a:pt x="3981016" y="4902475"/>
                </a:lnTo>
                <a:close/>
              </a:path>
              <a:path w="4751069" h="4902835">
                <a:moveTo>
                  <a:pt x="4325362" y="4793215"/>
                </a:moveTo>
                <a:lnTo>
                  <a:pt x="3903929" y="4793215"/>
                </a:lnTo>
                <a:lnTo>
                  <a:pt x="3952121" y="4791648"/>
                </a:lnTo>
                <a:lnTo>
                  <a:pt x="3999495" y="4787015"/>
                </a:lnTo>
                <a:lnTo>
                  <a:pt x="4045952" y="4779412"/>
                </a:lnTo>
                <a:lnTo>
                  <a:pt x="4091396" y="4768938"/>
                </a:lnTo>
                <a:lnTo>
                  <a:pt x="4135728" y="4755690"/>
                </a:lnTo>
                <a:lnTo>
                  <a:pt x="4178851" y="4739766"/>
                </a:lnTo>
                <a:lnTo>
                  <a:pt x="4220667" y="4721263"/>
                </a:lnTo>
                <a:lnTo>
                  <a:pt x="4261077" y="4700280"/>
                </a:lnTo>
                <a:lnTo>
                  <a:pt x="4299985" y="4676914"/>
                </a:lnTo>
                <a:lnTo>
                  <a:pt x="4337293" y="4651263"/>
                </a:lnTo>
                <a:lnTo>
                  <a:pt x="4372902" y="4623425"/>
                </a:lnTo>
                <a:lnTo>
                  <a:pt x="4406715" y="4593498"/>
                </a:lnTo>
                <a:lnTo>
                  <a:pt x="4438634" y="4561579"/>
                </a:lnTo>
                <a:lnTo>
                  <a:pt x="4468561" y="4527766"/>
                </a:lnTo>
                <a:lnTo>
                  <a:pt x="4496399" y="4492157"/>
                </a:lnTo>
                <a:lnTo>
                  <a:pt x="4522050" y="4454850"/>
                </a:lnTo>
                <a:lnTo>
                  <a:pt x="4545416" y="4415942"/>
                </a:lnTo>
                <a:lnTo>
                  <a:pt x="4566399" y="4375532"/>
                </a:lnTo>
                <a:lnTo>
                  <a:pt x="4584901" y="4333716"/>
                </a:lnTo>
                <a:lnTo>
                  <a:pt x="4600826" y="4290593"/>
                </a:lnTo>
                <a:lnTo>
                  <a:pt x="4614074" y="4246261"/>
                </a:lnTo>
                <a:lnTo>
                  <a:pt x="4624562" y="4200733"/>
                </a:lnTo>
                <a:lnTo>
                  <a:pt x="4632170" y="4154163"/>
                </a:lnTo>
                <a:lnTo>
                  <a:pt x="4636790" y="4106826"/>
                </a:lnTo>
                <a:lnTo>
                  <a:pt x="4638320" y="4059744"/>
                </a:lnTo>
                <a:lnTo>
                  <a:pt x="4638349" y="846490"/>
                </a:lnTo>
                <a:lnTo>
                  <a:pt x="4636784" y="798339"/>
                </a:lnTo>
                <a:lnTo>
                  <a:pt x="4632151" y="750966"/>
                </a:lnTo>
                <a:lnTo>
                  <a:pt x="4624548" y="704508"/>
                </a:lnTo>
                <a:lnTo>
                  <a:pt x="4614064" y="659064"/>
                </a:lnTo>
                <a:lnTo>
                  <a:pt x="4600826" y="614732"/>
                </a:lnTo>
                <a:lnTo>
                  <a:pt x="4584901" y="571609"/>
                </a:lnTo>
                <a:lnTo>
                  <a:pt x="4566399" y="529794"/>
                </a:lnTo>
                <a:lnTo>
                  <a:pt x="4545416" y="489383"/>
                </a:lnTo>
                <a:lnTo>
                  <a:pt x="4522050" y="450475"/>
                </a:lnTo>
                <a:lnTo>
                  <a:pt x="4496399" y="413168"/>
                </a:lnTo>
                <a:lnTo>
                  <a:pt x="4468561" y="377559"/>
                </a:lnTo>
                <a:lnTo>
                  <a:pt x="4438634" y="343746"/>
                </a:lnTo>
                <a:lnTo>
                  <a:pt x="4406715" y="311827"/>
                </a:lnTo>
                <a:lnTo>
                  <a:pt x="4372902" y="281900"/>
                </a:lnTo>
                <a:lnTo>
                  <a:pt x="4337293" y="254062"/>
                </a:lnTo>
                <a:lnTo>
                  <a:pt x="4299985" y="228411"/>
                </a:lnTo>
                <a:lnTo>
                  <a:pt x="4261077" y="205045"/>
                </a:lnTo>
                <a:lnTo>
                  <a:pt x="4220667" y="184062"/>
                </a:lnTo>
                <a:lnTo>
                  <a:pt x="4178851" y="165559"/>
                </a:lnTo>
                <a:lnTo>
                  <a:pt x="4135728" y="149635"/>
                </a:lnTo>
                <a:lnTo>
                  <a:pt x="4091396" y="136387"/>
                </a:lnTo>
                <a:lnTo>
                  <a:pt x="4045952" y="125913"/>
                </a:lnTo>
                <a:lnTo>
                  <a:pt x="3999494" y="118310"/>
                </a:lnTo>
                <a:lnTo>
                  <a:pt x="3952119" y="113677"/>
                </a:lnTo>
                <a:lnTo>
                  <a:pt x="3903929" y="112110"/>
                </a:lnTo>
                <a:lnTo>
                  <a:pt x="4323768" y="112110"/>
                </a:lnTo>
                <a:lnTo>
                  <a:pt x="4381429" y="148013"/>
                </a:lnTo>
                <a:lnTo>
                  <a:pt x="4417815" y="174414"/>
                </a:lnTo>
                <a:lnTo>
                  <a:pt x="4452717" y="202660"/>
                </a:lnTo>
                <a:lnTo>
                  <a:pt x="4486064" y="232679"/>
                </a:lnTo>
                <a:lnTo>
                  <a:pt x="4517782" y="264397"/>
                </a:lnTo>
                <a:lnTo>
                  <a:pt x="4547801" y="297744"/>
                </a:lnTo>
                <a:lnTo>
                  <a:pt x="4576047" y="332646"/>
                </a:lnTo>
                <a:lnTo>
                  <a:pt x="4602448" y="369032"/>
                </a:lnTo>
                <a:lnTo>
                  <a:pt x="4626933" y="406829"/>
                </a:lnTo>
                <a:lnTo>
                  <a:pt x="4649428" y="445965"/>
                </a:lnTo>
                <a:lnTo>
                  <a:pt x="4669862" y="486368"/>
                </a:lnTo>
                <a:lnTo>
                  <a:pt x="4688163" y="527966"/>
                </a:lnTo>
                <a:lnTo>
                  <a:pt x="4704258" y="570686"/>
                </a:lnTo>
                <a:lnTo>
                  <a:pt x="4718075" y="614456"/>
                </a:lnTo>
                <a:lnTo>
                  <a:pt x="4729533" y="659204"/>
                </a:lnTo>
                <a:lnTo>
                  <a:pt x="4738586" y="704858"/>
                </a:lnTo>
                <a:lnTo>
                  <a:pt x="4745135" y="751345"/>
                </a:lnTo>
                <a:lnTo>
                  <a:pt x="4749118" y="798594"/>
                </a:lnTo>
                <a:lnTo>
                  <a:pt x="4750460" y="846490"/>
                </a:lnTo>
                <a:lnTo>
                  <a:pt x="4750435" y="4059744"/>
                </a:lnTo>
                <a:lnTo>
                  <a:pt x="4749118" y="4106826"/>
                </a:lnTo>
                <a:lnTo>
                  <a:pt x="4745135" y="4154163"/>
                </a:lnTo>
                <a:lnTo>
                  <a:pt x="4738569" y="4200817"/>
                </a:lnTo>
                <a:lnTo>
                  <a:pt x="4729581" y="4246261"/>
                </a:lnTo>
                <a:lnTo>
                  <a:pt x="4718075" y="4291281"/>
                </a:lnTo>
                <a:lnTo>
                  <a:pt x="4704258" y="4335116"/>
                </a:lnTo>
                <a:lnTo>
                  <a:pt x="4688163" y="4377895"/>
                </a:lnTo>
                <a:lnTo>
                  <a:pt x="4669862" y="4419547"/>
                </a:lnTo>
                <a:lnTo>
                  <a:pt x="4649428" y="4459999"/>
                </a:lnTo>
                <a:lnTo>
                  <a:pt x="4626933" y="4499179"/>
                </a:lnTo>
                <a:lnTo>
                  <a:pt x="4602448" y="4537017"/>
                </a:lnTo>
                <a:lnTo>
                  <a:pt x="4576047" y="4573438"/>
                </a:lnTo>
                <a:lnTo>
                  <a:pt x="4547801" y="4608372"/>
                </a:lnTo>
                <a:lnTo>
                  <a:pt x="4517782" y="4641747"/>
                </a:lnTo>
                <a:lnTo>
                  <a:pt x="4485945" y="4673597"/>
                </a:lnTo>
                <a:lnTo>
                  <a:pt x="4452611" y="4703615"/>
                </a:lnTo>
                <a:lnTo>
                  <a:pt x="4417722" y="4731861"/>
                </a:lnTo>
                <a:lnTo>
                  <a:pt x="4381349" y="4758263"/>
                </a:lnTo>
                <a:lnTo>
                  <a:pt x="4343564" y="4782747"/>
                </a:lnTo>
                <a:lnTo>
                  <a:pt x="4325362" y="4793215"/>
                </a:lnTo>
                <a:close/>
              </a:path>
            </a:pathLst>
          </a:custGeom>
          <a:solidFill>
            <a:srgbClr val="8A6E3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AFE3DF-F3A0-DEF2-516A-4CCA2FDA6EB0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7A1A13-152C-3E76-217B-A2043B99D4FD}"/>
                </a:ext>
              </a:extLst>
            </p:cNvPr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87E1BB-A8C4-4BB8-8342-6DD1BF23731A}"/>
                </a:ext>
              </a:extLst>
            </p:cNvPr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BD6397-DBE3-CDA9-632A-9A36E20A6C3A}"/>
                </a:ext>
              </a:extLst>
            </p:cNvPr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02EF67-30E1-7E05-B1F9-702C6DFD5673}"/>
                </a:ext>
              </a:extLst>
            </p:cNvPr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62535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0400" y="549675"/>
            <a:ext cx="3604737" cy="5625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sz="4000" spc="45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</a:rPr>
              <a:t>Location</a:t>
            </a:r>
          </a:p>
        </p:txBody>
      </p:sp>
      <p:sp>
        <p:nvSpPr>
          <p:cNvPr id="3" name="object 3"/>
          <p:cNvSpPr/>
          <p:nvPr/>
        </p:nvSpPr>
        <p:spPr>
          <a:xfrm>
            <a:off x="727242" y="1534391"/>
            <a:ext cx="2978573" cy="740410"/>
          </a:xfrm>
          <a:custGeom>
            <a:avLst/>
            <a:gdLst/>
            <a:ahLst/>
            <a:cxnLst/>
            <a:rect l="l" t="t" r="r" b="b"/>
            <a:pathLst>
              <a:path w="4467860" h="1110614">
                <a:moveTo>
                  <a:pt x="4467758" y="185026"/>
                </a:moveTo>
                <a:lnTo>
                  <a:pt x="4462221" y="140055"/>
                </a:lnTo>
                <a:lnTo>
                  <a:pt x="4445978" y="97802"/>
                </a:lnTo>
                <a:lnTo>
                  <a:pt x="4419981" y="60782"/>
                </a:lnTo>
                <a:lnTo>
                  <a:pt x="4385767" y="31191"/>
                </a:lnTo>
                <a:lnTo>
                  <a:pt x="4345419" y="10820"/>
                </a:lnTo>
                <a:lnTo>
                  <a:pt x="4301363" y="889"/>
                </a:lnTo>
                <a:lnTo>
                  <a:pt x="4283291" y="0"/>
                </a:lnTo>
                <a:lnTo>
                  <a:pt x="184480" y="0"/>
                </a:lnTo>
                <a:lnTo>
                  <a:pt x="139636" y="5549"/>
                </a:lnTo>
                <a:lnTo>
                  <a:pt x="97510" y="21844"/>
                </a:lnTo>
                <a:lnTo>
                  <a:pt x="60604" y="47929"/>
                </a:lnTo>
                <a:lnTo>
                  <a:pt x="31089" y="82232"/>
                </a:lnTo>
                <a:lnTo>
                  <a:pt x="10782" y="122707"/>
                </a:lnTo>
                <a:lnTo>
                  <a:pt x="889" y="166890"/>
                </a:lnTo>
                <a:lnTo>
                  <a:pt x="0" y="185026"/>
                </a:lnTo>
                <a:lnTo>
                  <a:pt x="0" y="925106"/>
                </a:lnTo>
                <a:lnTo>
                  <a:pt x="5537" y="970064"/>
                </a:lnTo>
                <a:lnTo>
                  <a:pt x="21780" y="1012317"/>
                </a:lnTo>
                <a:lnTo>
                  <a:pt x="47790" y="1049337"/>
                </a:lnTo>
                <a:lnTo>
                  <a:pt x="81991" y="1078941"/>
                </a:lnTo>
                <a:lnTo>
                  <a:pt x="122339" y="1099312"/>
                </a:lnTo>
                <a:lnTo>
                  <a:pt x="166395" y="1109230"/>
                </a:lnTo>
                <a:lnTo>
                  <a:pt x="184480" y="1110119"/>
                </a:lnTo>
                <a:lnTo>
                  <a:pt x="368947" y="1110119"/>
                </a:lnTo>
                <a:lnTo>
                  <a:pt x="4098810" y="1110119"/>
                </a:lnTo>
                <a:lnTo>
                  <a:pt x="4283291" y="1110119"/>
                </a:lnTo>
                <a:lnTo>
                  <a:pt x="4292346" y="1109891"/>
                </a:lnTo>
                <a:lnTo>
                  <a:pt x="4336834" y="1102156"/>
                </a:lnTo>
                <a:lnTo>
                  <a:pt x="4378109" y="1083805"/>
                </a:lnTo>
                <a:lnTo>
                  <a:pt x="4413720" y="1055928"/>
                </a:lnTo>
                <a:lnTo>
                  <a:pt x="4441520" y="1020203"/>
                </a:lnTo>
                <a:lnTo>
                  <a:pt x="4459808" y="978814"/>
                </a:lnTo>
                <a:lnTo>
                  <a:pt x="4467530" y="934186"/>
                </a:lnTo>
                <a:lnTo>
                  <a:pt x="4467758" y="925106"/>
                </a:lnTo>
                <a:lnTo>
                  <a:pt x="4467758" y="185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l"/>
            <a:endParaRPr sz="1200" dirty="0"/>
          </a:p>
        </p:txBody>
      </p:sp>
      <p:sp>
        <p:nvSpPr>
          <p:cNvPr id="7" name="object 7"/>
          <p:cNvSpPr/>
          <p:nvPr/>
        </p:nvSpPr>
        <p:spPr>
          <a:xfrm>
            <a:off x="3819165" y="1525422"/>
            <a:ext cx="2978573" cy="4197350"/>
          </a:xfrm>
          <a:custGeom>
            <a:avLst/>
            <a:gdLst/>
            <a:ahLst/>
            <a:cxnLst/>
            <a:rect l="l" t="t" r="r" b="b"/>
            <a:pathLst>
              <a:path w="4467859" h="6296025">
                <a:moveTo>
                  <a:pt x="4467745" y="5370792"/>
                </a:moveTo>
                <a:lnTo>
                  <a:pt x="4462221" y="5325821"/>
                </a:lnTo>
                <a:lnTo>
                  <a:pt x="4445965" y="5283568"/>
                </a:lnTo>
                <a:lnTo>
                  <a:pt x="4419968" y="5246548"/>
                </a:lnTo>
                <a:lnTo>
                  <a:pt x="4385767" y="5216957"/>
                </a:lnTo>
                <a:lnTo>
                  <a:pt x="4345419" y="5196586"/>
                </a:lnTo>
                <a:lnTo>
                  <a:pt x="4301363" y="5186654"/>
                </a:lnTo>
                <a:lnTo>
                  <a:pt x="4283278" y="5185778"/>
                </a:lnTo>
                <a:lnTo>
                  <a:pt x="184467" y="5185778"/>
                </a:lnTo>
                <a:lnTo>
                  <a:pt x="139636" y="5191315"/>
                </a:lnTo>
                <a:lnTo>
                  <a:pt x="97510" y="5207622"/>
                </a:lnTo>
                <a:lnTo>
                  <a:pt x="60591" y="5233695"/>
                </a:lnTo>
                <a:lnTo>
                  <a:pt x="31089" y="5267998"/>
                </a:lnTo>
                <a:lnTo>
                  <a:pt x="10782" y="5308473"/>
                </a:lnTo>
                <a:lnTo>
                  <a:pt x="889" y="5352656"/>
                </a:lnTo>
                <a:lnTo>
                  <a:pt x="0" y="5370792"/>
                </a:lnTo>
                <a:lnTo>
                  <a:pt x="0" y="6110871"/>
                </a:lnTo>
                <a:lnTo>
                  <a:pt x="5524" y="6155829"/>
                </a:lnTo>
                <a:lnTo>
                  <a:pt x="21780" y="6198082"/>
                </a:lnTo>
                <a:lnTo>
                  <a:pt x="47777" y="6235116"/>
                </a:lnTo>
                <a:lnTo>
                  <a:pt x="81978" y="6264707"/>
                </a:lnTo>
                <a:lnTo>
                  <a:pt x="122339" y="6285077"/>
                </a:lnTo>
                <a:lnTo>
                  <a:pt x="166382" y="6294996"/>
                </a:lnTo>
                <a:lnTo>
                  <a:pt x="184467" y="6295885"/>
                </a:lnTo>
                <a:lnTo>
                  <a:pt x="368935" y="6295885"/>
                </a:lnTo>
                <a:lnTo>
                  <a:pt x="4098810" y="6295885"/>
                </a:lnTo>
                <a:lnTo>
                  <a:pt x="4283278" y="6295885"/>
                </a:lnTo>
                <a:lnTo>
                  <a:pt x="4292346" y="6295669"/>
                </a:lnTo>
                <a:lnTo>
                  <a:pt x="4336834" y="6287922"/>
                </a:lnTo>
                <a:lnTo>
                  <a:pt x="4378109" y="6269571"/>
                </a:lnTo>
                <a:lnTo>
                  <a:pt x="4413720" y="6241694"/>
                </a:lnTo>
                <a:lnTo>
                  <a:pt x="4441507" y="6205982"/>
                </a:lnTo>
                <a:lnTo>
                  <a:pt x="4459808" y="6164580"/>
                </a:lnTo>
                <a:lnTo>
                  <a:pt x="4467530" y="6119952"/>
                </a:lnTo>
                <a:lnTo>
                  <a:pt x="4467745" y="6110871"/>
                </a:lnTo>
                <a:lnTo>
                  <a:pt x="4467745" y="5370792"/>
                </a:lnTo>
                <a:close/>
              </a:path>
              <a:path w="4467859" h="6296025">
                <a:moveTo>
                  <a:pt x="4467745" y="3970502"/>
                </a:moveTo>
                <a:lnTo>
                  <a:pt x="4462221" y="3925532"/>
                </a:lnTo>
                <a:lnTo>
                  <a:pt x="4445965" y="3883279"/>
                </a:lnTo>
                <a:lnTo>
                  <a:pt x="4419968" y="3846258"/>
                </a:lnTo>
                <a:lnTo>
                  <a:pt x="4385767" y="3816654"/>
                </a:lnTo>
                <a:lnTo>
                  <a:pt x="4345419" y="3796284"/>
                </a:lnTo>
                <a:lnTo>
                  <a:pt x="4301363" y="3786365"/>
                </a:lnTo>
                <a:lnTo>
                  <a:pt x="4283278" y="3785476"/>
                </a:lnTo>
                <a:lnTo>
                  <a:pt x="184467" y="3785476"/>
                </a:lnTo>
                <a:lnTo>
                  <a:pt x="139636" y="3791026"/>
                </a:lnTo>
                <a:lnTo>
                  <a:pt x="97510" y="3807320"/>
                </a:lnTo>
                <a:lnTo>
                  <a:pt x="60591" y="3833393"/>
                </a:lnTo>
                <a:lnTo>
                  <a:pt x="31089" y="3867708"/>
                </a:lnTo>
                <a:lnTo>
                  <a:pt x="10782" y="3908171"/>
                </a:lnTo>
                <a:lnTo>
                  <a:pt x="889" y="3952367"/>
                </a:lnTo>
                <a:lnTo>
                  <a:pt x="0" y="3970502"/>
                </a:lnTo>
                <a:lnTo>
                  <a:pt x="0" y="4710569"/>
                </a:lnTo>
                <a:lnTo>
                  <a:pt x="5524" y="4755540"/>
                </a:lnTo>
                <a:lnTo>
                  <a:pt x="21780" y="4797793"/>
                </a:lnTo>
                <a:lnTo>
                  <a:pt x="47777" y="4834814"/>
                </a:lnTo>
                <a:lnTo>
                  <a:pt x="81978" y="4864405"/>
                </a:lnTo>
                <a:lnTo>
                  <a:pt x="122339" y="4884775"/>
                </a:lnTo>
                <a:lnTo>
                  <a:pt x="166382" y="4894707"/>
                </a:lnTo>
                <a:lnTo>
                  <a:pt x="184467" y="4895596"/>
                </a:lnTo>
                <a:lnTo>
                  <a:pt x="368935" y="4895596"/>
                </a:lnTo>
                <a:lnTo>
                  <a:pt x="4098810" y="4895596"/>
                </a:lnTo>
                <a:lnTo>
                  <a:pt x="4283278" y="4895596"/>
                </a:lnTo>
                <a:lnTo>
                  <a:pt x="4292346" y="4895367"/>
                </a:lnTo>
                <a:lnTo>
                  <a:pt x="4336834" y="4887620"/>
                </a:lnTo>
                <a:lnTo>
                  <a:pt x="4378109" y="4869281"/>
                </a:lnTo>
                <a:lnTo>
                  <a:pt x="4413720" y="4841405"/>
                </a:lnTo>
                <a:lnTo>
                  <a:pt x="4441507" y="4805680"/>
                </a:lnTo>
                <a:lnTo>
                  <a:pt x="4459808" y="4764278"/>
                </a:lnTo>
                <a:lnTo>
                  <a:pt x="4467530" y="4719663"/>
                </a:lnTo>
                <a:lnTo>
                  <a:pt x="4467745" y="4710569"/>
                </a:lnTo>
                <a:lnTo>
                  <a:pt x="4467745" y="3970502"/>
                </a:lnTo>
                <a:close/>
              </a:path>
              <a:path w="4467859" h="6296025">
                <a:moveTo>
                  <a:pt x="4467745" y="2688056"/>
                </a:moveTo>
                <a:lnTo>
                  <a:pt x="4462221" y="2643098"/>
                </a:lnTo>
                <a:lnTo>
                  <a:pt x="4445965" y="2600845"/>
                </a:lnTo>
                <a:lnTo>
                  <a:pt x="4419968" y="2563812"/>
                </a:lnTo>
                <a:lnTo>
                  <a:pt x="4385767" y="2534221"/>
                </a:lnTo>
                <a:lnTo>
                  <a:pt x="4345419" y="2513850"/>
                </a:lnTo>
                <a:lnTo>
                  <a:pt x="4301363" y="2503932"/>
                </a:lnTo>
                <a:lnTo>
                  <a:pt x="4283278" y="2503043"/>
                </a:lnTo>
                <a:lnTo>
                  <a:pt x="184467" y="2503043"/>
                </a:lnTo>
                <a:lnTo>
                  <a:pt x="139636" y="2508593"/>
                </a:lnTo>
                <a:lnTo>
                  <a:pt x="97510" y="2524887"/>
                </a:lnTo>
                <a:lnTo>
                  <a:pt x="60591" y="2550960"/>
                </a:lnTo>
                <a:lnTo>
                  <a:pt x="31089" y="2585275"/>
                </a:lnTo>
                <a:lnTo>
                  <a:pt x="10782" y="2625737"/>
                </a:lnTo>
                <a:lnTo>
                  <a:pt x="889" y="2669921"/>
                </a:lnTo>
                <a:lnTo>
                  <a:pt x="0" y="2688056"/>
                </a:lnTo>
                <a:lnTo>
                  <a:pt x="0" y="3428136"/>
                </a:lnTo>
                <a:lnTo>
                  <a:pt x="5524" y="3473107"/>
                </a:lnTo>
                <a:lnTo>
                  <a:pt x="21780" y="3515360"/>
                </a:lnTo>
                <a:lnTo>
                  <a:pt x="47777" y="3552380"/>
                </a:lnTo>
                <a:lnTo>
                  <a:pt x="81978" y="3581971"/>
                </a:lnTo>
                <a:lnTo>
                  <a:pt x="122339" y="3602342"/>
                </a:lnTo>
                <a:lnTo>
                  <a:pt x="166382" y="3612273"/>
                </a:lnTo>
                <a:lnTo>
                  <a:pt x="184467" y="3613162"/>
                </a:lnTo>
                <a:lnTo>
                  <a:pt x="368935" y="3613162"/>
                </a:lnTo>
                <a:lnTo>
                  <a:pt x="4098810" y="3613162"/>
                </a:lnTo>
                <a:lnTo>
                  <a:pt x="4283278" y="3613162"/>
                </a:lnTo>
                <a:lnTo>
                  <a:pt x="4292346" y="3612934"/>
                </a:lnTo>
                <a:lnTo>
                  <a:pt x="4336834" y="3605187"/>
                </a:lnTo>
                <a:lnTo>
                  <a:pt x="4378109" y="3586835"/>
                </a:lnTo>
                <a:lnTo>
                  <a:pt x="4413720" y="3558971"/>
                </a:lnTo>
                <a:lnTo>
                  <a:pt x="4441507" y="3523246"/>
                </a:lnTo>
                <a:lnTo>
                  <a:pt x="4459808" y="3481844"/>
                </a:lnTo>
                <a:lnTo>
                  <a:pt x="4467530" y="3437229"/>
                </a:lnTo>
                <a:lnTo>
                  <a:pt x="4467745" y="3428136"/>
                </a:lnTo>
                <a:lnTo>
                  <a:pt x="4467745" y="2688056"/>
                </a:lnTo>
                <a:close/>
              </a:path>
              <a:path w="4467859" h="6296025">
                <a:moveTo>
                  <a:pt x="4467745" y="1463344"/>
                </a:moveTo>
                <a:lnTo>
                  <a:pt x="4462221" y="1418386"/>
                </a:lnTo>
                <a:lnTo>
                  <a:pt x="4445965" y="1376133"/>
                </a:lnTo>
                <a:lnTo>
                  <a:pt x="4419968" y="1339100"/>
                </a:lnTo>
                <a:lnTo>
                  <a:pt x="4385767" y="1309509"/>
                </a:lnTo>
                <a:lnTo>
                  <a:pt x="4345419" y="1289138"/>
                </a:lnTo>
                <a:lnTo>
                  <a:pt x="4301363" y="1279220"/>
                </a:lnTo>
                <a:lnTo>
                  <a:pt x="4283278" y="1278331"/>
                </a:lnTo>
                <a:lnTo>
                  <a:pt x="184467" y="1278331"/>
                </a:lnTo>
                <a:lnTo>
                  <a:pt x="139636" y="1283881"/>
                </a:lnTo>
                <a:lnTo>
                  <a:pt x="97510" y="1300175"/>
                </a:lnTo>
                <a:lnTo>
                  <a:pt x="60591" y="1326248"/>
                </a:lnTo>
                <a:lnTo>
                  <a:pt x="31089" y="1360563"/>
                </a:lnTo>
                <a:lnTo>
                  <a:pt x="10782" y="1401025"/>
                </a:lnTo>
                <a:lnTo>
                  <a:pt x="889" y="1445209"/>
                </a:lnTo>
                <a:lnTo>
                  <a:pt x="0" y="1463344"/>
                </a:lnTo>
                <a:lnTo>
                  <a:pt x="0" y="2203424"/>
                </a:lnTo>
                <a:lnTo>
                  <a:pt x="5524" y="2248395"/>
                </a:lnTo>
                <a:lnTo>
                  <a:pt x="21780" y="2290648"/>
                </a:lnTo>
                <a:lnTo>
                  <a:pt x="47777" y="2327668"/>
                </a:lnTo>
                <a:lnTo>
                  <a:pt x="81978" y="2357259"/>
                </a:lnTo>
                <a:lnTo>
                  <a:pt x="122339" y="2377630"/>
                </a:lnTo>
                <a:lnTo>
                  <a:pt x="166382" y="2387562"/>
                </a:lnTo>
                <a:lnTo>
                  <a:pt x="184467" y="2388451"/>
                </a:lnTo>
                <a:lnTo>
                  <a:pt x="368935" y="2388451"/>
                </a:lnTo>
                <a:lnTo>
                  <a:pt x="4098810" y="2388451"/>
                </a:lnTo>
                <a:lnTo>
                  <a:pt x="4283278" y="2388451"/>
                </a:lnTo>
                <a:lnTo>
                  <a:pt x="4292346" y="2388222"/>
                </a:lnTo>
                <a:lnTo>
                  <a:pt x="4336834" y="2380475"/>
                </a:lnTo>
                <a:lnTo>
                  <a:pt x="4378109" y="2362123"/>
                </a:lnTo>
                <a:lnTo>
                  <a:pt x="4413720" y="2334260"/>
                </a:lnTo>
                <a:lnTo>
                  <a:pt x="4441507" y="2298535"/>
                </a:lnTo>
                <a:lnTo>
                  <a:pt x="4459808" y="2257133"/>
                </a:lnTo>
                <a:lnTo>
                  <a:pt x="4467530" y="2212517"/>
                </a:lnTo>
                <a:lnTo>
                  <a:pt x="4467745" y="2203424"/>
                </a:lnTo>
                <a:lnTo>
                  <a:pt x="4467745" y="1463344"/>
                </a:lnTo>
                <a:close/>
              </a:path>
              <a:path w="4467859" h="6296025">
                <a:moveTo>
                  <a:pt x="4467745" y="185026"/>
                </a:moveTo>
                <a:lnTo>
                  <a:pt x="4462221" y="140055"/>
                </a:lnTo>
                <a:lnTo>
                  <a:pt x="4445965" y="97802"/>
                </a:lnTo>
                <a:lnTo>
                  <a:pt x="4419968" y="60782"/>
                </a:lnTo>
                <a:lnTo>
                  <a:pt x="4385767" y="31178"/>
                </a:lnTo>
                <a:lnTo>
                  <a:pt x="4345419" y="10807"/>
                </a:lnTo>
                <a:lnTo>
                  <a:pt x="4301363" y="889"/>
                </a:lnTo>
                <a:lnTo>
                  <a:pt x="4283278" y="0"/>
                </a:lnTo>
                <a:lnTo>
                  <a:pt x="184467" y="0"/>
                </a:lnTo>
                <a:lnTo>
                  <a:pt x="139636" y="5549"/>
                </a:lnTo>
                <a:lnTo>
                  <a:pt x="97510" y="21844"/>
                </a:lnTo>
                <a:lnTo>
                  <a:pt x="60591" y="47917"/>
                </a:lnTo>
                <a:lnTo>
                  <a:pt x="31089" y="82232"/>
                </a:lnTo>
                <a:lnTo>
                  <a:pt x="10782" y="122694"/>
                </a:lnTo>
                <a:lnTo>
                  <a:pt x="889" y="166890"/>
                </a:lnTo>
                <a:lnTo>
                  <a:pt x="0" y="185026"/>
                </a:lnTo>
                <a:lnTo>
                  <a:pt x="0" y="925093"/>
                </a:lnTo>
                <a:lnTo>
                  <a:pt x="5524" y="970064"/>
                </a:lnTo>
                <a:lnTo>
                  <a:pt x="21780" y="1012317"/>
                </a:lnTo>
                <a:lnTo>
                  <a:pt x="47777" y="1049337"/>
                </a:lnTo>
                <a:lnTo>
                  <a:pt x="81978" y="1078928"/>
                </a:lnTo>
                <a:lnTo>
                  <a:pt x="122339" y="1099299"/>
                </a:lnTo>
                <a:lnTo>
                  <a:pt x="166382" y="1109230"/>
                </a:lnTo>
                <a:lnTo>
                  <a:pt x="184467" y="1110119"/>
                </a:lnTo>
                <a:lnTo>
                  <a:pt x="368935" y="1110119"/>
                </a:lnTo>
                <a:lnTo>
                  <a:pt x="4098810" y="1110119"/>
                </a:lnTo>
                <a:lnTo>
                  <a:pt x="4283278" y="1110119"/>
                </a:lnTo>
                <a:lnTo>
                  <a:pt x="4292346" y="1109891"/>
                </a:lnTo>
                <a:lnTo>
                  <a:pt x="4336834" y="1102156"/>
                </a:lnTo>
                <a:lnTo>
                  <a:pt x="4378109" y="1083805"/>
                </a:lnTo>
                <a:lnTo>
                  <a:pt x="4413720" y="1055928"/>
                </a:lnTo>
                <a:lnTo>
                  <a:pt x="4441507" y="1020203"/>
                </a:lnTo>
                <a:lnTo>
                  <a:pt x="4459808" y="978801"/>
                </a:lnTo>
                <a:lnTo>
                  <a:pt x="4467530" y="934186"/>
                </a:lnTo>
                <a:lnTo>
                  <a:pt x="4467745" y="925093"/>
                </a:lnTo>
                <a:lnTo>
                  <a:pt x="4467745" y="185026"/>
                </a:lnTo>
                <a:close/>
              </a:path>
            </a:pathLst>
          </a:custGeom>
          <a:solidFill>
            <a:srgbClr val="8A6E33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8" name="object 8"/>
          <p:cNvSpPr txBox="1"/>
          <p:nvPr/>
        </p:nvSpPr>
        <p:spPr>
          <a:xfrm>
            <a:off x="597172" y="1654313"/>
            <a:ext cx="2013373" cy="50056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137167" indent="9736"/>
            <a:r>
              <a:rPr sz="1600" spc="5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Distance from</a:t>
            </a:r>
            <a:endParaRPr lang="ar-EG" sz="1600" spc="57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  <a:p>
            <a:pPr marL="8467" marR="137167" indent="9736"/>
            <a:r>
              <a:rPr sz="1600" spc="57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Hurghada</a:t>
            </a:r>
            <a:r>
              <a:rPr sz="1600" spc="5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Airport</a:t>
            </a:r>
          </a:p>
        </p:txBody>
      </p:sp>
      <p:sp>
        <p:nvSpPr>
          <p:cNvPr id="9" name="object 9"/>
          <p:cNvSpPr/>
          <p:nvPr/>
        </p:nvSpPr>
        <p:spPr>
          <a:xfrm>
            <a:off x="737286" y="2364944"/>
            <a:ext cx="2978573" cy="740410"/>
          </a:xfrm>
          <a:custGeom>
            <a:avLst/>
            <a:gdLst/>
            <a:ahLst/>
            <a:cxnLst/>
            <a:rect l="l" t="t" r="r" b="b"/>
            <a:pathLst>
              <a:path w="4467860" h="1110614">
                <a:moveTo>
                  <a:pt x="4467745" y="185013"/>
                </a:moveTo>
                <a:lnTo>
                  <a:pt x="4462208" y="140055"/>
                </a:lnTo>
                <a:lnTo>
                  <a:pt x="4445965" y="97802"/>
                </a:lnTo>
                <a:lnTo>
                  <a:pt x="4419968" y="60782"/>
                </a:lnTo>
                <a:lnTo>
                  <a:pt x="4385754" y="31178"/>
                </a:lnTo>
                <a:lnTo>
                  <a:pt x="4345406" y="10807"/>
                </a:lnTo>
                <a:lnTo>
                  <a:pt x="4301350" y="889"/>
                </a:lnTo>
                <a:lnTo>
                  <a:pt x="4283278" y="0"/>
                </a:lnTo>
                <a:lnTo>
                  <a:pt x="184467" y="0"/>
                </a:lnTo>
                <a:lnTo>
                  <a:pt x="139636" y="5549"/>
                </a:lnTo>
                <a:lnTo>
                  <a:pt x="97510" y="21844"/>
                </a:lnTo>
                <a:lnTo>
                  <a:pt x="60591" y="47917"/>
                </a:lnTo>
                <a:lnTo>
                  <a:pt x="31089" y="82232"/>
                </a:lnTo>
                <a:lnTo>
                  <a:pt x="10769" y="122694"/>
                </a:lnTo>
                <a:lnTo>
                  <a:pt x="876" y="166890"/>
                </a:lnTo>
                <a:lnTo>
                  <a:pt x="0" y="185013"/>
                </a:lnTo>
                <a:lnTo>
                  <a:pt x="0" y="925093"/>
                </a:lnTo>
                <a:lnTo>
                  <a:pt x="5524" y="970064"/>
                </a:lnTo>
                <a:lnTo>
                  <a:pt x="21780" y="1012317"/>
                </a:lnTo>
                <a:lnTo>
                  <a:pt x="47777" y="1049337"/>
                </a:lnTo>
                <a:lnTo>
                  <a:pt x="81978" y="1078928"/>
                </a:lnTo>
                <a:lnTo>
                  <a:pt x="122326" y="1099299"/>
                </a:lnTo>
                <a:lnTo>
                  <a:pt x="166382" y="1109230"/>
                </a:lnTo>
                <a:lnTo>
                  <a:pt x="184467" y="1110119"/>
                </a:lnTo>
                <a:lnTo>
                  <a:pt x="368935" y="1110119"/>
                </a:lnTo>
                <a:lnTo>
                  <a:pt x="4098810" y="1110119"/>
                </a:lnTo>
                <a:lnTo>
                  <a:pt x="4283278" y="1110119"/>
                </a:lnTo>
                <a:lnTo>
                  <a:pt x="4292333" y="1109891"/>
                </a:lnTo>
                <a:lnTo>
                  <a:pt x="4336821" y="1102144"/>
                </a:lnTo>
                <a:lnTo>
                  <a:pt x="4378096" y="1083792"/>
                </a:lnTo>
                <a:lnTo>
                  <a:pt x="4413720" y="1055928"/>
                </a:lnTo>
                <a:lnTo>
                  <a:pt x="4441507" y="1020203"/>
                </a:lnTo>
                <a:lnTo>
                  <a:pt x="4459808" y="978801"/>
                </a:lnTo>
                <a:lnTo>
                  <a:pt x="4467517" y="934186"/>
                </a:lnTo>
                <a:lnTo>
                  <a:pt x="4467745" y="925093"/>
                </a:lnTo>
                <a:lnTo>
                  <a:pt x="4467745" y="1850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684742" y="3226898"/>
            <a:ext cx="2978573" cy="740410"/>
          </a:xfrm>
          <a:custGeom>
            <a:avLst/>
            <a:gdLst/>
            <a:ahLst/>
            <a:cxnLst/>
            <a:rect l="l" t="t" r="r" b="b"/>
            <a:pathLst>
              <a:path w="4467860" h="1110614">
                <a:moveTo>
                  <a:pt x="4467745" y="185026"/>
                </a:moveTo>
                <a:lnTo>
                  <a:pt x="4462208" y="140055"/>
                </a:lnTo>
                <a:lnTo>
                  <a:pt x="4445965" y="97802"/>
                </a:lnTo>
                <a:lnTo>
                  <a:pt x="4419968" y="60782"/>
                </a:lnTo>
                <a:lnTo>
                  <a:pt x="4385754" y="31191"/>
                </a:lnTo>
                <a:lnTo>
                  <a:pt x="4345406" y="10820"/>
                </a:lnTo>
                <a:lnTo>
                  <a:pt x="4301350" y="889"/>
                </a:lnTo>
                <a:lnTo>
                  <a:pt x="4283278" y="0"/>
                </a:lnTo>
                <a:lnTo>
                  <a:pt x="184467" y="0"/>
                </a:lnTo>
                <a:lnTo>
                  <a:pt x="139636" y="5549"/>
                </a:lnTo>
                <a:lnTo>
                  <a:pt x="97510" y="21844"/>
                </a:lnTo>
                <a:lnTo>
                  <a:pt x="60591" y="47929"/>
                </a:lnTo>
                <a:lnTo>
                  <a:pt x="31089" y="82232"/>
                </a:lnTo>
                <a:lnTo>
                  <a:pt x="10769" y="122707"/>
                </a:lnTo>
                <a:lnTo>
                  <a:pt x="876" y="166890"/>
                </a:lnTo>
                <a:lnTo>
                  <a:pt x="0" y="185026"/>
                </a:lnTo>
                <a:lnTo>
                  <a:pt x="0" y="925093"/>
                </a:lnTo>
                <a:lnTo>
                  <a:pt x="5524" y="970064"/>
                </a:lnTo>
                <a:lnTo>
                  <a:pt x="21780" y="1012317"/>
                </a:lnTo>
                <a:lnTo>
                  <a:pt x="47777" y="1049337"/>
                </a:lnTo>
                <a:lnTo>
                  <a:pt x="81978" y="1078941"/>
                </a:lnTo>
                <a:lnTo>
                  <a:pt x="122326" y="1099312"/>
                </a:lnTo>
                <a:lnTo>
                  <a:pt x="166382" y="1109230"/>
                </a:lnTo>
                <a:lnTo>
                  <a:pt x="184467" y="1110119"/>
                </a:lnTo>
                <a:lnTo>
                  <a:pt x="368935" y="1110119"/>
                </a:lnTo>
                <a:lnTo>
                  <a:pt x="4098810" y="1110119"/>
                </a:lnTo>
                <a:lnTo>
                  <a:pt x="4283278" y="1110119"/>
                </a:lnTo>
                <a:lnTo>
                  <a:pt x="4292333" y="1109891"/>
                </a:lnTo>
                <a:lnTo>
                  <a:pt x="4336821" y="1102156"/>
                </a:lnTo>
                <a:lnTo>
                  <a:pt x="4378096" y="1083805"/>
                </a:lnTo>
                <a:lnTo>
                  <a:pt x="4413720" y="1055928"/>
                </a:lnTo>
                <a:lnTo>
                  <a:pt x="4441507" y="1020203"/>
                </a:lnTo>
                <a:lnTo>
                  <a:pt x="4459808" y="978801"/>
                </a:lnTo>
                <a:lnTo>
                  <a:pt x="4467517" y="934186"/>
                </a:lnTo>
                <a:lnTo>
                  <a:pt x="4467745" y="925093"/>
                </a:lnTo>
                <a:lnTo>
                  <a:pt x="4467745" y="185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/>
          <p:nvPr/>
        </p:nvSpPr>
        <p:spPr>
          <a:xfrm>
            <a:off x="694586" y="4061666"/>
            <a:ext cx="2978573" cy="740410"/>
          </a:xfrm>
          <a:custGeom>
            <a:avLst/>
            <a:gdLst/>
            <a:ahLst/>
            <a:cxnLst/>
            <a:rect l="l" t="t" r="r" b="b"/>
            <a:pathLst>
              <a:path w="4467860" h="1110615">
                <a:moveTo>
                  <a:pt x="4467745" y="185026"/>
                </a:moveTo>
                <a:lnTo>
                  <a:pt x="4462208" y="140055"/>
                </a:lnTo>
                <a:lnTo>
                  <a:pt x="4445965" y="97802"/>
                </a:lnTo>
                <a:lnTo>
                  <a:pt x="4419968" y="60782"/>
                </a:lnTo>
                <a:lnTo>
                  <a:pt x="4385754" y="31191"/>
                </a:lnTo>
                <a:lnTo>
                  <a:pt x="4345406" y="10820"/>
                </a:lnTo>
                <a:lnTo>
                  <a:pt x="4301350" y="889"/>
                </a:lnTo>
                <a:lnTo>
                  <a:pt x="4283278" y="0"/>
                </a:lnTo>
                <a:lnTo>
                  <a:pt x="184467" y="0"/>
                </a:lnTo>
                <a:lnTo>
                  <a:pt x="139636" y="5549"/>
                </a:lnTo>
                <a:lnTo>
                  <a:pt x="97510" y="21856"/>
                </a:lnTo>
                <a:lnTo>
                  <a:pt x="60591" y="47929"/>
                </a:lnTo>
                <a:lnTo>
                  <a:pt x="31089" y="82232"/>
                </a:lnTo>
                <a:lnTo>
                  <a:pt x="10769" y="122707"/>
                </a:lnTo>
                <a:lnTo>
                  <a:pt x="876" y="166890"/>
                </a:lnTo>
                <a:lnTo>
                  <a:pt x="0" y="185026"/>
                </a:lnTo>
                <a:lnTo>
                  <a:pt x="0" y="925106"/>
                </a:lnTo>
                <a:lnTo>
                  <a:pt x="5524" y="970064"/>
                </a:lnTo>
                <a:lnTo>
                  <a:pt x="21780" y="1012317"/>
                </a:lnTo>
                <a:lnTo>
                  <a:pt x="47777" y="1049350"/>
                </a:lnTo>
                <a:lnTo>
                  <a:pt x="81978" y="1078941"/>
                </a:lnTo>
                <a:lnTo>
                  <a:pt x="122326" y="1099312"/>
                </a:lnTo>
                <a:lnTo>
                  <a:pt x="166382" y="1109230"/>
                </a:lnTo>
                <a:lnTo>
                  <a:pt x="184467" y="1110119"/>
                </a:lnTo>
                <a:lnTo>
                  <a:pt x="368935" y="1110119"/>
                </a:lnTo>
                <a:lnTo>
                  <a:pt x="4098810" y="1110119"/>
                </a:lnTo>
                <a:lnTo>
                  <a:pt x="4283278" y="1110119"/>
                </a:lnTo>
                <a:lnTo>
                  <a:pt x="4292333" y="1109903"/>
                </a:lnTo>
                <a:lnTo>
                  <a:pt x="4336821" y="1102156"/>
                </a:lnTo>
                <a:lnTo>
                  <a:pt x="4378096" y="1083805"/>
                </a:lnTo>
                <a:lnTo>
                  <a:pt x="4413720" y="1055928"/>
                </a:lnTo>
                <a:lnTo>
                  <a:pt x="4441507" y="1020216"/>
                </a:lnTo>
                <a:lnTo>
                  <a:pt x="4459808" y="978814"/>
                </a:lnTo>
                <a:lnTo>
                  <a:pt x="4467517" y="934186"/>
                </a:lnTo>
                <a:lnTo>
                  <a:pt x="4467745" y="925106"/>
                </a:lnTo>
                <a:lnTo>
                  <a:pt x="4467745" y="185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684742" y="4982362"/>
            <a:ext cx="2978573" cy="740410"/>
          </a:xfrm>
          <a:custGeom>
            <a:avLst/>
            <a:gdLst/>
            <a:ahLst/>
            <a:cxnLst/>
            <a:rect l="l" t="t" r="r" b="b"/>
            <a:pathLst>
              <a:path w="4467860" h="1110615">
                <a:moveTo>
                  <a:pt x="4467745" y="185013"/>
                </a:moveTo>
                <a:lnTo>
                  <a:pt x="4462208" y="140055"/>
                </a:lnTo>
                <a:lnTo>
                  <a:pt x="4445965" y="97802"/>
                </a:lnTo>
                <a:lnTo>
                  <a:pt x="4419968" y="60769"/>
                </a:lnTo>
                <a:lnTo>
                  <a:pt x="4385754" y="31178"/>
                </a:lnTo>
                <a:lnTo>
                  <a:pt x="4345406" y="10807"/>
                </a:lnTo>
                <a:lnTo>
                  <a:pt x="4301350" y="889"/>
                </a:lnTo>
                <a:lnTo>
                  <a:pt x="4283278" y="0"/>
                </a:lnTo>
                <a:lnTo>
                  <a:pt x="184467" y="0"/>
                </a:lnTo>
                <a:lnTo>
                  <a:pt x="139636" y="5549"/>
                </a:lnTo>
                <a:lnTo>
                  <a:pt x="97510" y="21844"/>
                </a:lnTo>
                <a:lnTo>
                  <a:pt x="60591" y="47917"/>
                </a:lnTo>
                <a:lnTo>
                  <a:pt x="31089" y="82219"/>
                </a:lnTo>
                <a:lnTo>
                  <a:pt x="10769" y="122694"/>
                </a:lnTo>
                <a:lnTo>
                  <a:pt x="876" y="166878"/>
                </a:lnTo>
                <a:lnTo>
                  <a:pt x="0" y="185013"/>
                </a:lnTo>
                <a:lnTo>
                  <a:pt x="0" y="925093"/>
                </a:lnTo>
                <a:lnTo>
                  <a:pt x="5524" y="970064"/>
                </a:lnTo>
                <a:lnTo>
                  <a:pt x="21780" y="1012317"/>
                </a:lnTo>
                <a:lnTo>
                  <a:pt x="47777" y="1049337"/>
                </a:lnTo>
                <a:lnTo>
                  <a:pt x="81978" y="1078928"/>
                </a:lnTo>
                <a:lnTo>
                  <a:pt x="122326" y="1099299"/>
                </a:lnTo>
                <a:lnTo>
                  <a:pt x="166382" y="1109218"/>
                </a:lnTo>
                <a:lnTo>
                  <a:pt x="184467" y="1110107"/>
                </a:lnTo>
                <a:lnTo>
                  <a:pt x="368935" y="1110107"/>
                </a:lnTo>
                <a:lnTo>
                  <a:pt x="4098810" y="1110107"/>
                </a:lnTo>
                <a:lnTo>
                  <a:pt x="4283278" y="1110107"/>
                </a:lnTo>
                <a:lnTo>
                  <a:pt x="4292333" y="1109891"/>
                </a:lnTo>
                <a:lnTo>
                  <a:pt x="4336821" y="1102144"/>
                </a:lnTo>
                <a:lnTo>
                  <a:pt x="4378096" y="1083792"/>
                </a:lnTo>
                <a:lnTo>
                  <a:pt x="4413720" y="1055916"/>
                </a:lnTo>
                <a:lnTo>
                  <a:pt x="4441507" y="1020203"/>
                </a:lnTo>
                <a:lnTo>
                  <a:pt x="4459808" y="978801"/>
                </a:lnTo>
                <a:lnTo>
                  <a:pt x="4467517" y="934186"/>
                </a:lnTo>
                <a:lnTo>
                  <a:pt x="4467745" y="925093"/>
                </a:lnTo>
                <a:lnTo>
                  <a:pt x="4467745" y="1850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13" name="object 13"/>
          <p:cNvSpPr txBox="1"/>
          <p:nvPr/>
        </p:nvSpPr>
        <p:spPr>
          <a:xfrm>
            <a:off x="597173" y="2586135"/>
            <a:ext cx="2527723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>
              <a:lnSpc>
                <a:spcPct val="129700"/>
              </a:lnSpc>
              <a:spcBef>
                <a:spcPts val="1259"/>
              </a:spcBef>
            </a:pPr>
            <a:r>
              <a:rPr sz="1600" spc="5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Hurghada City Center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97172" y="3423541"/>
            <a:ext cx="1249680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>
              <a:lnSpc>
                <a:spcPct val="129700"/>
              </a:lnSpc>
              <a:spcBef>
                <a:spcPts val="1259"/>
              </a:spcBef>
            </a:pPr>
            <a:r>
              <a:rPr sz="1600" spc="5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Senzo Mall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97172" y="4258144"/>
            <a:ext cx="2207365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Hurghada</a:t>
            </a:r>
            <a:r>
              <a:rPr lang="en-US" sz="1600" spc="5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Marina</a:t>
            </a:r>
            <a:endParaRPr sz="1600" spc="57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172" y="5206501"/>
            <a:ext cx="3303890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Grand Aquarium </a:t>
            </a:r>
            <a:r>
              <a:rPr lang="en-US" sz="1600" spc="57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Hurghada</a:t>
            </a:r>
            <a:endParaRPr sz="1600" spc="57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3173" y="1760117"/>
            <a:ext cx="770604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24</a:t>
            </a:r>
            <a:r>
              <a:rPr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 km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55373" y="2546936"/>
            <a:ext cx="1039301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31</a:t>
            </a:r>
            <a:r>
              <a:rPr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 km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902560" y="3449665"/>
            <a:ext cx="1039302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1</a:t>
            </a:r>
            <a:r>
              <a:rPr lang="en-US"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4</a:t>
            </a:r>
            <a:r>
              <a:rPr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 km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549998" y="4234800"/>
            <a:ext cx="1710267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34 km</a:t>
            </a:r>
            <a:endParaRPr sz="1600" spc="57" dirty="0">
              <a:solidFill>
                <a:schemeClr val="bg1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99268" y="5182000"/>
            <a:ext cx="942594" cy="3294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marR="137167" indent="9736" algn="ctr">
              <a:lnSpc>
                <a:spcPct val="129700"/>
              </a:lnSpc>
              <a:spcBef>
                <a:spcPts val="1259"/>
              </a:spcBef>
            </a:pPr>
            <a:r>
              <a:rPr lang="en-US" sz="1600" spc="57" dirty="0">
                <a:solidFill>
                  <a:schemeClr val="bg1"/>
                </a:solidFill>
                <a:latin typeface="Planc" pitchFamily="2" charset="0"/>
                <a:ea typeface="Planc" pitchFamily="2" charset="0"/>
                <a:cs typeface="Times New Roman"/>
              </a:rPr>
              <a:t>17 km</a:t>
            </a:r>
            <a:endParaRPr sz="1600" spc="57" dirty="0">
              <a:solidFill>
                <a:schemeClr val="bg1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22" name="Rectangle 21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Rectangle 24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Rectangle 25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C58D9CD-9837-1E0F-E8BE-E716E48DD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41" y="1567766"/>
            <a:ext cx="4476086" cy="41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94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15151" y="572004"/>
            <a:ext cx="9737432" cy="7472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spcBef>
                <a:spcPts val="67"/>
              </a:spcBef>
              <a:tabLst>
                <a:tab pos="3543054" algn="l"/>
              </a:tabLst>
            </a:pPr>
            <a:r>
              <a:rPr sz="24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The V guest have the opportunity to enjoy </a:t>
            </a:r>
            <a:r>
              <a:rPr sz="2400" dirty="0" err="1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Pyramisa</a:t>
            </a:r>
            <a:r>
              <a:rPr lang="en-US" sz="24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 F&amp;B outlets as well other</a:t>
            </a:r>
            <a:r>
              <a:rPr sz="24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 services as follow: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72955" y="2463800"/>
            <a:ext cx="3046645" cy="3839683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The Grind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C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afé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Sunrise Pool Bar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Vienna Lobby Bar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Beach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ar</a:t>
            </a:r>
            <a:endParaRPr lang="en-US" sz="21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Beach Snack Service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Ice Cream Service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Cocktail Terrace Bar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Tea Coffee Time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94559" y="2463800"/>
            <a:ext cx="7038641" cy="3839683"/>
          </a:xfrm>
          <a:prstGeom prst="rect">
            <a:avLst/>
          </a:prstGeom>
        </p:spPr>
        <p:txBody>
          <a:bodyPr vert="horz" wrap="square" lIns="0" tIns="72813" rIns="0" bIns="0" rtlCol="0">
            <a:spAutoFit/>
          </a:bodyPr>
          <a:lstStyle/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10:00 – 00:00</a:t>
            </a:r>
            <a:endParaRPr lang="en-US"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Times New Roman"/>
            </a:endParaRP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08:00 – 00:00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10:00 – 17:00</a:t>
            </a:r>
            <a:r>
              <a:rPr lang="en-US"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 (</a:t>
            </a:r>
            <a:r>
              <a:rPr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extra charge 18:00-22:00</a:t>
            </a:r>
            <a:r>
              <a:rPr lang="en-US"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)</a:t>
            </a:r>
            <a:endParaRPr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Times New Roman"/>
            </a:endParaRP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10:00 – 17:00</a:t>
            </a:r>
            <a:endParaRPr lang="en-US"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Times New Roman"/>
            </a:endParaRP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12:00 - 16:00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14:00 - 16:00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12:00 - 00:00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imes New Roman"/>
              </a:rPr>
              <a:t>16:00 - 17:00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1AB7F-BA07-DDD0-0DCB-21345A8BA0F9}"/>
              </a:ext>
            </a:extLst>
          </p:cNvPr>
          <p:cNvSpPr txBox="1"/>
          <p:nvPr/>
        </p:nvSpPr>
        <p:spPr>
          <a:xfrm>
            <a:off x="1374310" y="1905000"/>
            <a:ext cx="5383445" cy="551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67" marR="3387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F&amp;B Outlets  operation hours: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EC22C3-D348-8DFB-11C0-C015F3C69EF7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29EADB-3293-7A37-3CC8-1F53174D0E08}"/>
                </a:ext>
              </a:extLst>
            </p:cNvPr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FCF370-74B0-C438-E350-85A37C7DDC45}"/>
                </a:ext>
              </a:extLst>
            </p:cNvPr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D80847-AB9F-FD0B-D7DD-957216681ED9}"/>
                </a:ext>
              </a:extLst>
            </p:cNvPr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E4981E-A575-2CB8-B681-A66A3DB19488}"/>
                </a:ext>
              </a:extLst>
            </p:cNvPr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86881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8400" y="815581"/>
            <a:ext cx="9042400" cy="517300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>
              <a:spcBef>
                <a:spcPts val="817"/>
              </a:spcBef>
              <a:tabLst>
                <a:tab pos="2901672" algn="l"/>
              </a:tabLst>
            </a:pPr>
            <a:r>
              <a:rPr lang="en-US" sz="3667" spc="2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</a:rPr>
              <a:t>Six Continents Main Restaurant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20800" y="1528900"/>
            <a:ext cx="3584895" cy="2932127"/>
          </a:xfrm>
          <a:prstGeom prst="rect">
            <a:avLst/>
          </a:prstGeom>
        </p:spPr>
        <p:txBody>
          <a:bodyPr vert="horz" wrap="square" lIns="0" tIns="109643" rIns="0" bIns="0" rtlCol="0">
            <a:spAutoFit/>
          </a:bodyPr>
          <a:lstStyle/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Courier New" panose="02070309020205020404" pitchFamily="49" charset="0"/>
              <a:buChar char="o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Breakfast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Courier New" panose="02070309020205020404" pitchFamily="49" charset="0"/>
              <a:buChar char="o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Late Breakfast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Courier New" panose="02070309020205020404" pitchFamily="49" charset="0"/>
              <a:buChar char="o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Lunch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Courier New" panose="02070309020205020404" pitchFamily="49" charset="0"/>
              <a:buChar char="o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Dinner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Courier New" panose="02070309020205020404" pitchFamily="49" charset="0"/>
              <a:buChar char="o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Late Dinner</a:t>
            </a:r>
            <a:endParaRPr lang="en-US" sz="21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Courier New" panose="02070309020205020404" pitchFamily="49" charset="0"/>
              <a:buChar char="o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Light Breakfast Buffet</a:t>
            </a:r>
            <a:endParaRPr sz="21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3600" y="1545586"/>
            <a:ext cx="4760997" cy="2868007"/>
          </a:xfrm>
          <a:prstGeom prst="rect">
            <a:avLst/>
          </a:prstGeom>
        </p:spPr>
        <p:txBody>
          <a:bodyPr vert="horz" wrap="square" lIns="0" tIns="109643" rIns="0" bIns="0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sz="2133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07:00</a:t>
            </a:r>
            <a:r>
              <a:rPr sz="2133" spc="-2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52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–</a:t>
            </a:r>
            <a:r>
              <a:rPr sz="2133" spc="-2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14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10:00</a:t>
            </a:r>
            <a:endParaRPr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  <a:p>
            <a:pPr algn="l">
              <a:lnSpc>
                <a:spcPct val="140000"/>
              </a:lnSpc>
            </a:pPr>
            <a:r>
              <a:rPr sz="2133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10:00</a:t>
            </a:r>
            <a:r>
              <a:rPr sz="2133" spc="-2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52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–</a:t>
            </a:r>
            <a:r>
              <a:rPr sz="2133" spc="-2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14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10:30</a:t>
            </a:r>
            <a:endParaRPr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  <a:p>
            <a:pPr algn="l">
              <a:lnSpc>
                <a:spcPct val="140000"/>
              </a:lnSpc>
            </a:pPr>
            <a:r>
              <a:rPr sz="2133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12:30</a:t>
            </a:r>
            <a:r>
              <a:rPr sz="2133" spc="-2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52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–</a:t>
            </a:r>
            <a:r>
              <a:rPr sz="2133" spc="-2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14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14:30</a:t>
            </a:r>
            <a:endParaRPr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  <a:p>
            <a:pPr algn="l">
              <a:lnSpc>
                <a:spcPct val="140000"/>
              </a:lnSpc>
            </a:pPr>
            <a:r>
              <a:rPr sz="2133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18:30</a:t>
            </a:r>
            <a:r>
              <a:rPr sz="2133" spc="-2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52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–</a:t>
            </a:r>
            <a:r>
              <a:rPr sz="2133" spc="-2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14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21:30</a:t>
            </a:r>
            <a:endParaRPr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  <a:p>
            <a:pPr algn="l">
              <a:lnSpc>
                <a:spcPct val="140000"/>
              </a:lnSpc>
            </a:pPr>
            <a:r>
              <a:rPr sz="2133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23:00</a:t>
            </a:r>
            <a:r>
              <a:rPr sz="2133" spc="-2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52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–</a:t>
            </a:r>
            <a:r>
              <a:rPr sz="2133" spc="-2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sz="2133" spc="14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00:00</a:t>
            </a:r>
            <a:endParaRPr lang="en-US" sz="2133" spc="147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  <a:p>
            <a:pPr algn="l">
              <a:lnSpc>
                <a:spcPct val="140000"/>
              </a:lnSpc>
            </a:pPr>
            <a:r>
              <a:rPr lang="en-US" sz="2133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01:00</a:t>
            </a:r>
            <a:r>
              <a:rPr lang="en-US" sz="2133" spc="-2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lang="en-US" sz="2133" spc="52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–</a:t>
            </a:r>
            <a:r>
              <a:rPr lang="en-US" sz="2133" spc="-2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 </a:t>
            </a:r>
            <a:r>
              <a:rPr lang="en-US" sz="2133" spc="153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05:00</a:t>
            </a:r>
            <a:endParaRPr sz="2133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3798AC-7E19-104D-8942-145B3D80F35E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E6268A-9E94-AF55-D43E-01D980648571}"/>
                </a:ext>
              </a:extLst>
            </p:cNvPr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9A0BC8-B03C-D8B2-3740-4EDFFE96A05F}"/>
                </a:ext>
              </a:extLst>
            </p:cNvPr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729CC9-F5AD-FDBD-F1CC-7315C4CB4814}"/>
                </a:ext>
              </a:extLst>
            </p:cNvPr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B54CAE-1E3C-FEAD-561F-720A0A8316F3}"/>
                </a:ext>
              </a:extLst>
            </p:cNvPr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17802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2192000" cy="6858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79041" y="1918751"/>
              <a:ext cx="14925675" cy="7313295"/>
            </a:xfrm>
            <a:custGeom>
              <a:avLst/>
              <a:gdLst/>
              <a:ahLst/>
              <a:cxnLst/>
              <a:rect l="l" t="t" r="r" b="b"/>
              <a:pathLst>
                <a:path w="14925675" h="7313295">
                  <a:moveTo>
                    <a:pt x="14925560" y="7312925"/>
                  </a:moveTo>
                  <a:lnTo>
                    <a:pt x="0" y="7312925"/>
                  </a:lnTo>
                  <a:lnTo>
                    <a:pt x="0" y="0"/>
                  </a:lnTo>
                  <a:lnTo>
                    <a:pt x="14925560" y="0"/>
                  </a:lnTo>
                  <a:lnTo>
                    <a:pt x="14925560" y="7312925"/>
                  </a:lnTo>
                  <a:close/>
                </a:path>
              </a:pathLst>
            </a:custGeom>
            <a:solidFill>
              <a:srgbClr val="000000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27558" y="3014508"/>
            <a:ext cx="5736886" cy="828987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8467" algn="ctr">
              <a:lnSpc>
                <a:spcPct val="100000"/>
              </a:lnSpc>
              <a:spcBef>
                <a:spcPts val="63"/>
              </a:spcBef>
            </a:pPr>
            <a:r>
              <a:rPr sz="5334" cap="all" spc="367" dirty="0">
                <a:solidFill>
                  <a:srgbClr val="F7F6F4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Wellness</a:t>
            </a:r>
            <a:endParaRPr sz="5334" cap="all" dirty="0">
              <a:latin typeface="Planc Medium" pitchFamily="2" charset="0"/>
              <a:ea typeface="Planc Medium" pitchFamily="2" charset="0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104502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1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549965" y="2835045"/>
            <a:ext cx="2164927" cy="2164927"/>
          </a:xfrm>
          <a:custGeom>
            <a:avLst/>
            <a:gdLst/>
            <a:ahLst/>
            <a:cxnLst/>
            <a:rect l="l" t="t" r="r" b="b"/>
            <a:pathLst>
              <a:path w="3247390" h="3247390">
                <a:moveTo>
                  <a:pt x="3246864" y="3246864"/>
                </a:moveTo>
                <a:lnTo>
                  <a:pt x="0" y="3246864"/>
                </a:lnTo>
                <a:lnTo>
                  <a:pt x="0" y="0"/>
                </a:lnTo>
                <a:lnTo>
                  <a:pt x="3246864" y="0"/>
                </a:lnTo>
                <a:lnTo>
                  <a:pt x="3246864" y="3246864"/>
                </a:lnTo>
                <a:close/>
              </a:path>
            </a:pathLst>
          </a:custGeom>
          <a:solidFill>
            <a:srgbClr val="8A6E33"/>
          </a:solidFill>
          <a:ln>
            <a:noFill/>
          </a:ln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6444" y="3032519"/>
            <a:ext cx="2781299" cy="31368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60044" y="766930"/>
            <a:ext cx="2558249" cy="124179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3"/>
              </a:spcBef>
            </a:pPr>
            <a:r>
              <a:rPr sz="8000" spc="50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SPA</a:t>
            </a:r>
            <a:endParaRPr sz="8000" dirty="0">
              <a:solidFill>
                <a:srgbClr val="8A6E33"/>
              </a:solidFill>
              <a:latin typeface="Planc Medium" pitchFamily="2" charset="0"/>
              <a:ea typeface="Planc Medium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3609" y="543837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3086099" y="3086099"/>
                </a:moveTo>
                <a:lnTo>
                  <a:pt x="0" y="3086099"/>
                </a:lnTo>
                <a:lnTo>
                  <a:pt x="0" y="0"/>
                </a:lnTo>
                <a:lnTo>
                  <a:pt x="3086099" y="0"/>
                </a:lnTo>
                <a:lnTo>
                  <a:pt x="3086099" y="3086099"/>
                </a:lnTo>
                <a:close/>
              </a:path>
            </a:pathLst>
          </a:custGeom>
          <a:solidFill>
            <a:srgbClr val="8A6E33"/>
          </a:solidFill>
          <a:ln>
            <a:noFill/>
          </a:ln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712353"/>
            <a:ext cx="2686049" cy="350519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091108" y="2010615"/>
            <a:ext cx="4417797" cy="32253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elieve your tiredness with the massages offered by our professional SPA staff,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and get rid of the tiredness of the year accumulated on your skin with skin care treatments. SPA Centre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opening hours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between 09:30- 18:30.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8536BF-F199-80FE-6A8C-621DF1ADCD8E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0D3CE7-32BA-D4C6-F52A-F87EFF476B2D}"/>
                </a:ext>
              </a:extLst>
            </p:cNvPr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9C0350-DBFD-1541-86AD-B95148AD5E4D}"/>
                </a:ext>
              </a:extLst>
            </p:cNvPr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2F5DC8-B370-4575-A1C8-F893E2D9E986}"/>
                </a:ext>
              </a:extLst>
            </p:cNvPr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197CB1-726F-C22E-3B8C-1CB4582B7859}"/>
                </a:ext>
              </a:extLst>
            </p:cNvPr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895914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EF440-8FE6-52D4-F5F6-1116ECE0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161F-80F1-291B-18BF-529326242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0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768CB-ACB3-8C41-ADC8-731C1F497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AF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3787140" cy="6858000"/>
            <a:chOff x="0" y="0"/>
            <a:chExt cx="568071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46403" cy="102252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680281" cy="1028699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4422" y="660086"/>
            <a:ext cx="1215803" cy="12110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06346" y="599687"/>
            <a:ext cx="2015490" cy="103667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3"/>
              </a:spcBef>
            </a:pPr>
            <a:r>
              <a:rPr sz="6667" spc="12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GYM</a:t>
            </a:r>
            <a:endParaRPr sz="6667" dirty="0">
              <a:solidFill>
                <a:srgbClr val="8A6E33"/>
              </a:solidFill>
              <a:latin typeface="Planc Medium" pitchFamily="2" charset="0"/>
              <a:ea typeface="Planc Medium" pitchFamily="2" charset="0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041346" y="0"/>
            <a:ext cx="4060190" cy="6858000"/>
            <a:chOff x="12062019" y="0"/>
            <a:chExt cx="6090285" cy="102870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95897" y="57029"/>
              <a:ext cx="6056026" cy="102212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62019" y="0"/>
              <a:ext cx="6089903" cy="1028699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196622" y="2365894"/>
            <a:ext cx="3435350" cy="279093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044" marR="3387" indent="-423" algn="ctr">
              <a:lnSpc>
                <a:spcPct val="125000"/>
              </a:lnSpc>
              <a:spcBef>
                <a:spcPts val="63"/>
              </a:spcBef>
            </a:pPr>
            <a:r>
              <a:rPr sz="2400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Free of charge, Techno Gym </a:t>
            </a:r>
            <a:r>
              <a:rPr lang="en-US" sz="2400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e</a:t>
            </a:r>
            <a:r>
              <a:rPr sz="2400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quipment for all guest above 16 years, opening time</a:t>
            </a:r>
            <a:endParaRPr lang="en-US" sz="2400" spc="160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Palatino Linotype"/>
            </a:endParaRPr>
          </a:p>
          <a:p>
            <a:pPr marL="8044" marR="3387" indent="-423" algn="ctr">
              <a:lnSpc>
                <a:spcPct val="125000"/>
              </a:lnSpc>
              <a:spcBef>
                <a:spcPts val="63"/>
              </a:spcBef>
            </a:pPr>
            <a:r>
              <a:rPr sz="2400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09:00 – 18:00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5207CD-C206-66BE-9CDF-8805BF573910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5A63A5-CAA7-8EB7-45BB-ABBBBFDC3CE6}"/>
                </a:ext>
              </a:extLst>
            </p:cNvPr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08F657-CB77-F9AA-8C42-3DDB85747708}"/>
                </a:ext>
              </a:extLst>
            </p:cNvPr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541785-D1F5-D8A4-5A6E-E021CB61136E}"/>
                </a:ext>
              </a:extLst>
            </p:cNvPr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4E10C2-34D0-ED39-919B-657BB096EBA5}"/>
                </a:ext>
              </a:extLst>
            </p:cNvPr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936211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AF05D-1119-5B54-FF08-CB8619BBE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6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206450" y="1143000"/>
            <a:ext cx="1985857" cy="4879340"/>
          </a:xfrm>
          <a:custGeom>
            <a:avLst/>
            <a:gdLst/>
            <a:ahLst/>
            <a:cxnLst/>
            <a:rect l="l" t="t" r="r" b="b"/>
            <a:pathLst>
              <a:path w="2978784" h="7319009">
                <a:moveTo>
                  <a:pt x="0" y="0"/>
                </a:moveTo>
                <a:lnTo>
                  <a:pt x="2978326" y="0"/>
                </a:lnTo>
                <a:lnTo>
                  <a:pt x="2978326" y="7318578"/>
                </a:lnTo>
                <a:lnTo>
                  <a:pt x="0" y="7318578"/>
                </a:lnTo>
                <a:lnTo>
                  <a:pt x="0" y="0"/>
                </a:lnTo>
                <a:close/>
              </a:path>
            </a:pathLst>
          </a:custGeom>
          <a:solidFill>
            <a:srgbClr val="8A6E3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4" name="object 4"/>
          <p:cNvGrpSpPr/>
          <p:nvPr/>
        </p:nvGrpSpPr>
        <p:grpSpPr>
          <a:xfrm>
            <a:off x="0" y="1"/>
            <a:ext cx="4455160" cy="6858000"/>
            <a:chOff x="0" y="1"/>
            <a:chExt cx="6682740" cy="10287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445" y="1"/>
              <a:ext cx="5972174" cy="1028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8562755"/>
              <a:ext cx="1637030" cy="1724660"/>
            </a:xfrm>
            <a:custGeom>
              <a:avLst/>
              <a:gdLst/>
              <a:ahLst/>
              <a:cxnLst/>
              <a:rect l="l" t="t" r="r" b="b"/>
              <a:pathLst>
                <a:path w="1637030" h="1724659">
                  <a:moveTo>
                    <a:pt x="1636501" y="1724243"/>
                  </a:moveTo>
                  <a:lnTo>
                    <a:pt x="0" y="1724243"/>
                  </a:lnTo>
                  <a:lnTo>
                    <a:pt x="0" y="0"/>
                  </a:lnTo>
                  <a:lnTo>
                    <a:pt x="1636501" y="0"/>
                  </a:lnTo>
                  <a:lnTo>
                    <a:pt x="1636501" y="1724243"/>
                  </a:lnTo>
                  <a:close/>
                </a:path>
              </a:pathLst>
            </a:custGeom>
            <a:solidFill>
              <a:srgbClr val="534D2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72948" y="1859540"/>
            <a:ext cx="4573270" cy="11371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667" spc="-103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Source Serif 4"/>
              </a:rPr>
              <a:t>Beauty</a:t>
            </a:r>
            <a:r>
              <a:rPr sz="3667" spc="-31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Source Serif 4"/>
              </a:rPr>
              <a:t> </a:t>
            </a:r>
            <a:r>
              <a:rPr sz="3667" spc="-15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Source Serif 4"/>
              </a:rPr>
              <a:t>Salon</a:t>
            </a:r>
            <a:r>
              <a:rPr sz="3667" spc="-31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Source Serif 4"/>
              </a:rPr>
              <a:t> </a:t>
            </a:r>
            <a:r>
              <a:rPr sz="3667" spc="-33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Source Serif 4"/>
              </a:rPr>
              <a:t>&amp;</a:t>
            </a:r>
            <a:r>
              <a:rPr lang="en-US" sz="3667" spc="-33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Source Serif 4"/>
              </a:rPr>
              <a:t> </a:t>
            </a:r>
            <a:r>
              <a:rPr lang="en-US" sz="3667" spc="-8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Source Serif 4"/>
              </a:rPr>
              <a:t>Hairdresser</a:t>
            </a:r>
            <a:endParaRPr lang="en-US" sz="3667" dirty="0">
              <a:solidFill>
                <a:srgbClr val="8A6E33"/>
              </a:solidFill>
              <a:latin typeface="Planc Medium" pitchFamily="2" charset="0"/>
              <a:ea typeface="Planc Medium" pitchFamily="2" charset="0"/>
              <a:cs typeface="Source Serif 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77450-AA38-41CA-BE60-56E393091977}"/>
              </a:ext>
            </a:extLst>
          </p:cNvPr>
          <p:cNvSpPr txBox="1"/>
          <p:nvPr/>
        </p:nvSpPr>
        <p:spPr>
          <a:xfrm>
            <a:off x="5130800" y="3530600"/>
            <a:ext cx="3958312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4" marR="3387" indent="-423">
              <a:lnSpc>
                <a:spcPct val="125000"/>
              </a:lnSpc>
              <a:spcBef>
                <a:spcPts val="63"/>
              </a:spcBef>
            </a:pPr>
            <a:r>
              <a:rPr lang="en-US" sz="2400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Against extra charge, opening time </a:t>
            </a:r>
          </a:p>
          <a:p>
            <a:pPr marL="8044" marR="3387" indent="-423">
              <a:lnSpc>
                <a:spcPct val="125000"/>
              </a:lnSpc>
              <a:spcBef>
                <a:spcPts val="63"/>
              </a:spcBef>
            </a:pPr>
            <a:r>
              <a:rPr lang="en-US" sz="2400" spc="160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Palatino Linotype"/>
              </a:rPr>
              <a:t>09:00 – 18:00</a:t>
            </a:r>
          </a:p>
          <a:p>
            <a:endParaRPr lang="en-US" sz="1200" dirty="0">
              <a:solidFill>
                <a:srgbClr val="16132B"/>
              </a:solidFill>
              <a:latin typeface="Planc Medium" pitchFamily="2" charset="0"/>
              <a:ea typeface="Planc Medium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2" name="Rectangle 11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640060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DEC8DE-2E48-863A-F8DC-B249C60C0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5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651000" y="2543074"/>
            <a:ext cx="8890000" cy="1772109"/>
          </a:xfrm>
          <a:prstGeom prst="rect">
            <a:avLst/>
          </a:prstGeom>
          <a:solidFill>
            <a:srgbClr val="FFFFF5">
              <a:alpha val="48629"/>
            </a:srgbClr>
          </a:solidFill>
        </p:spPr>
        <p:txBody>
          <a:bodyPr vert="horz" wrap="square" lIns="0" tIns="2117" rIns="0" bIns="0" rtlCol="0">
            <a:spAutoFit/>
          </a:bodyPr>
          <a:lstStyle/>
          <a:p>
            <a:pPr marL="249779" algn="ctr"/>
            <a:r>
              <a:rPr lang="en-US" sz="5334" cap="all" spc="33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Accommodation</a:t>
            </a:r>
            <a:r>
              <a:rPr lang="en-US" sz="5334" spc="33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 </a:t>
            </a:r>
            <a:endParaRPr lang="en-US" sz="5334" spc="-7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Cambria"/>
            </a:endParaRPr>
          </a:p>
          <a:p>
            <a:pPr marL="250203" algn="ctr">
              <a:spcBef>
                <a:spcPts val="1017"/>
              </a:spcBef>
            </a:pPr>
            <a:r>
              <a:rPr lang="en-US" sz="5334" spc="-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Cambria"/>
              </a:rPr>
              <a:t>301 unites</a:t>
            </a:r>
            <a:endParaRPr lang="en-US" sz="5334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Cambr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601B3-1670-FDF6-3AFB-BFA76D2F1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A3628572-802B-12EB-D840-117F942DB081}"/>
              </a:ext>
            </a:extLst>
          </p:cNvPr>
          <p:cNvSpPr txBox="1"/>
          <p:nvPr/>
        </p:nvSpPr>
        <p:spPr>
          <a:xfrm>
            <a:off x="1756265" y="18854"/>
            <a:ext cx="8890000" cy="1772109"/>
          </a:xfrm>
          <a:prstGeom prst="rect">
            <a:avLst/>
          </a:prstGeom>
          <a:solidFill>
            <a:srgbClr val="FFFFF5">
              <a:alpha val="48629"/>
            </a:srgbClr>
          </a:solidFill>
        </p:spPr>
        <p:txBody>
          <a:bodyPr vert="horz" wrap="square" lIns="0" tIns="2117" rIns="0" bIns="0" rtlCol="0">
            <a:spAutoFit/>
          </a:bodyPr>
          <a:lstStyle/>
          <a:p>
            <a:pPr marL="249779" algn="ctr"/>
            <a:r>
              <a:rPr lang="en-US" sz="5334" cap="all" spc="33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Accommodation</a:t>
            </a:r>
            <a:r>
              <a:rPr lang="en-US" sz="5334" spc="33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 </a:t>
            </a:r>
            <a:endParaRPr lang="en-US" sz="5334" spc="-7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Cambria"/>
            </a:endParaRPr>
          </a:p>
          <a:p>
            <a:pPr marL="250203" algn="ctr">
              <a:spcBef>
                <a:spcPts val="1017"/>
              </a:spcBef>
            </a:pPr>
            <a:r>
              <a:rPr lang="en-US" sz="5334" spc="-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Cambria"/>
              </a:rPr>
              <a:t>301 unites</a:t>
            </a:r>
            <a:endParaRPr lang="en-US" sz="5334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51983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8637" y="1313074"/>
              <a:ext cx="15405100" cy="7945755"/>
            </a:xfrm>
            <a:custGeom>
              <a:avLst/>
              <a:gdLst/>
              <a:ahLst/>
              <a:cxnLst/>
              <a:rect l="l" t="t" r="r" b="b"/>
              <a:pathLst>
                <a:path w="15405100" h="7945755">
                  <a:moveTo>
                    <a:pt x="0" y="0"/>
                  </a:moveTo>
                  <a:lnTo>
                    <a:pt x="15405096" y="0"/>
                  </a:lnTo>
                  <a:lnTo>
                    <a:pt x="15405096" y="7945225"/>
                  </a:lnTo>
                  <a:lnTo>
                    <a:pt x="0" y="7945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4414" y="1984139"/>
            <a:ext cx="8203173" cy="2889723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marR="3387" algn="ctr">
              <a:lnSpc>
                <a:spcPct val="116799"/>
              </a:lnSpc>
              <a:spcBef>
                <a:spcPts val="67"/>
              </a:spcBef>
            </a:pPr>
            <a:r>
              <a:rPr sz="5334" cap="all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Services</a:t>
            </a:r>
            <a:r>
              <a:rPr sz="5334" cap="all" spc="-10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 </a:t>
            </a:r>
            <a:r>
              <a:rPr lang="en-US" sz="5334" cap="all" spc="-27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p</a:t>
            </a:r>
            <a:r>
              <a:rPr sz="5334" cap="all" spc="-27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rovided</a:t>
            </a:r>
            <a:r>
              <a:rPr sz="5334" cap="all" spc="-7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 </a:t>
            </a:r>
            <a:r>
              <a:rPr lang="en-US" sz="5334" cap="all" spc="76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w</a:t>
            </a:r>
            <a:r>
              <a:rPr sz="5334" cap="all" spc="76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ithin </a:t>
            </a:r>
            <a:r>
              <a:rPr sz="5334" cap="all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the</a:t>
            </a:r>
            <a:r>
              <a:rPr sz="5334" cap="all" spc="33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 </a:t>
            </a:r>
            <a:r>
              <a:rPr lang="en-US" sz="5334" cap="all" spc="33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p</a:t>
            </a:r>
            <a:r>
              <a:rPr sz="5334" cap="all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remium</a:t>
            </a:r>
            <a:r>
              <a:rPr sz="5334" cap="all" spc="-390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 </a:t>
            </a:r>
            <a:r>
              <a:rPr sz="5334" cap="all" spc="60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all </a:t>
            </a:r>
            <a:r>
              <a:rPr lang="en-US" sz="5334" cap="all" spc="93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inclusive</a:t>
            </a:r>
            <a:r>
              <a:rPr sz="5334" cap="all" spc="397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 </a:t>
            </a:r>
            <a:r>
              <a:rPr lang="en-US" sz="5334" cap="all" spc="-37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c</a:t>
            </a:r>
            <a:r>
              <a:rPr sz="5334" cap="all" spc="-37" dirty="0">
                <a:solidFill>
                  <a:srgbClr val="F9FAF9"/>
                </a:solidFill>
                <a:latin typeface="Planc Medium" pitchFamily="2" charset="0"/>
                <a:ea typeface="Planc Medium" pitchFamily="2" charset="0"/>
                <a:cs typeface="Calibri"/>
              </a:rPr>
              <a:t>oncept</a:t>
            </a:r>
            <a:endParaRPr sz="5334" cap="all" dirty="0">
              <a:latin typeface="Planc Medium" pitchFamily="2" charset="0"/>
              <a:ea typeface="Planc Medium" pitchFamily="2" charset="0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104502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34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0381" y="631698"/>
            <a:ext cx="8180419" cy="574153"/>
          </a:xfrm>
          <a:prstGeom prst="rect">
            <a:avLst/>
          </a:prstGeom>
        </p:spPr>
        <p:txBody>
          <a:bodyPr vert="horz" wrap="square" lIns="0" tIns="9736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6"/>
              </a:spcBef>
              <a:tabLst>
                <a:tab pos="1850906" algn="l"/>
              </a:tabLst>
            </a:pPr>
            <a:r>
              <a:rPr sz="3667" spc="-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Georgia"/>
              </a:rPr>
              <a:t>Other</a:t>
            </a:r>
            <a:r>
              <a:rPr lang="en-US" sz="366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Georgia"/>
              </a:rPr>
              <a:t> </a:t>
            </a:r>
            <a:r>
              <a:rPr lang="en-US" sz="3667" spc="7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Georgia"/>
              </a:rPr>
              <a:t>S</a:t>
            </a:r>
            <a:r>
              <a:rPr sz="3667" spc="70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Georgia"/>
              </a:rPr>
              <a:t>ervices</a:t>
            </a:r>
            <a:endParaRPr sz="3667" dirty="0">
              <a:solidFill>
                <a:srgbClr val="8A6E33"/>
              </a:solidFill>
              <a:latin typeface="Planc Medium" pitchFamily="2" charset="0"/>
              <a:ea typeface="Planc Medium" pitchFamily="2" charset="0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0381" y="1600200"/>
            <a:ext cx="10669620" cy="4707485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304815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Guest prearrival courtesy call to accommodate any special requirements, to ensure guest satisfaction at The V. this service arranged by The V Butler Team</a:t>
            </a:r>
          </a:p>
          <a:p>
            <a:pPr marL="304815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Room massage is available by request</a:t>
            </a:r>
          </a:p>
          <a:p>
            <a:pPr marL="304815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Laundry (free three pieces laundry cleaning and ironing, dry cleaning is 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    not included)</a:t>
            </a:r>
          </a:p>
          <a:p>
            <a:pPr marL="304815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Dry cleaning is available upon request</a:t>
            </a:r>
          </a:p>
          <a:p>
            <a:pPr marL="304815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Room service as well in room chef dinning service is available upon request  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Chef service is available everywhere upon request with the arrangement of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    butler team.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Luggage service available one day prior departure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7" name="Rectangle 6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3627423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AF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660400" y="363327"/>
            <a:ext cx="9652000" cy="612332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304815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Cleaning will be between 09:00 – 17:00.  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Guest can also call </a:t>
            </a:r>
            <a:r>
              <a:rPr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Guest Relation team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cs typeface="Times New Roman"/>
              </a:rPr>
              <a:t> for  a preferred different time .</a:t>
            </a:r>
          </a:p>
          <a:p>
            <a:pPr marL="304815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Rooms turn down service will be between 19:00 till 21:00 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Mini bar service includes daily refiling of mineral water and the coffee tray 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     (tea and coffee).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Mini bar replenishment twice per week (6 cans soft drinks, 4 juices,     </a:t>
            </a:r>
          </a:p>
          <a:p>
            <a:pPr marR="3387" indent="-304815">
              <a:lnSpc>
                <a:spcPct val="14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    packets of Potato Chips and 2 bars of chocolate)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Free baby seating service is available from 08:00 till midnight in Kids Club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All rooms have a free safe box to store valuables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Hight speed wireless internet in rooms and public areas 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SPA center, GYM and beauty salon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Limousine service is available upon request </a:t>
            </a:r>
          </a:p>
          <a:p>
            <a:pPr marL="8467" marR="3387" indent="-304815">
              <a:lnSpc>
                <a:spcPct val="14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Valet service is available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8" name="Rectangle 7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085062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213" y="-1621"/>
            <a:ext cx="12192000" cy="6858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94812" y="1806419"/>
              <a:ext cx="13419455" cy="7186295"/>
            </a:xfrm>
            <a:custGeom>
              <a:avLst/>
              <a:gdLst/>
              <a:ahLst/>
              <a:cxnLst/>
              <a:rect l="l" t="t" r="r" b="b"/>
              <a:pathLst>
                <a:path w="13419455" h="7186295">
                  <a:moveTo>
                    <a:pt x="13419409" y="7186240"/>
                  </a:moveTo>
                  <a:lnTo>
                    <a:pt x="0" y="7186240"/>
                  </a:lnTo>
                  <a:lnTo>
                    <a:pt x="0" y="0"/>
                  </a:lnTo>
                  <a:lnTo>
                    <a:pt x="13419409" y="0"/>
                  </a:lnTo>
                  <a:lnTo>
                    <a:pt x="13419409" y="7186240"/>
                  </a:lnTo>
                  <a:close/>
                </a:path>
              </a:pathLst>
            </a:custGeom>
            <a:solidFill>
              <a:srgbClr val="000000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6918" y="3013865"/>
            <a:ext cx="6238165" cy="830270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 algn="ctr">
              <a:lnSpc>
                <a:spcPct val="100000"/>
              </a:lnSpc>
              <a:spcBef>
                <a:spcPts val="73"/>
              </a:spcBef>
            </a:pPr>
            <a:r>
              <a:rPr sz="5334" cap="all" spc="197" dirty="0">
                <a:solidFill>
                  <a:srgbClr val="FFFFFF"/>
                </a:solidFill>
                <a:latin typeface="Planc Medium" pitchFamily="2" charset="0"/>
                <a:ea typeface="Planc Medium" pitchFamily="2" charset="0"/>
              </a:rPr>
              <a:t>Entertainment</a:t>
            </a:r>
            <a:endParaRPr sz="5334" cap="all" dirty="0">
              <a:latin typeface="Planc Medium" pitchFamily="2" charset="0"/>
              <a:ea typeface="Planc Medium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104502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8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100" y="535041"/>
            <a:ext cx="4374765" cy="517300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spcBef>
                <a:spcPts val="76"/>
              </a:spcBef>
              <a:tabLst>
                <a:tab pos="1850906" algn="l"/>
              </a:tabLst>
            </a:pPr>
            <a:r>
              <a:rPr sz="3667" spc="-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Georgia"/>
              </a:rPr>
              <a:t>Entertainment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EC92E-33D6-41CA-BD32-9F23C49AAEA3}"/>
              </a:ext>
            </a:extLst>
          </p:cNvPr>
          <p:cNvSpPr txBox="1"/>
          <p:nvPr/>
        </p:nvSpPr>
        <p:spPr>
          <a:xfrm>
            <a:off x="419100" y="1193800"/>
            <a:ext cx="11988800" cy="6180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Main pool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Heated pool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Pool cabanas with jacuzzi 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Aqua park pool with 2 slides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Children aqua park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Sandy beach – the longest sandy beach in </a:t>
            </a:r>
            <a:r>
              <a:rPr lang="en-US" sz="2133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Sahl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</a:t>
            </a:r>
            <a:r>
              <a:rPr lang="en-US" sz="2133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Hasheesh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with total length of 900 m.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Daily kids activity 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Kids club providing a safe and cheerful time for children at daytime between 10:00-12:30 and</a:t>
            </a:r>
          </a:p>
          <a:p>
            <a:pPr marR="3387">
              <a:lnSpc>
                <a:spcPct val="12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    14:30 -17:00. We also organize evening events for between 20:00 – 20:30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Live music and soft entertainment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Running and cycling track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Beach and pool activities and sports</a:t>
            </a: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Aqua center and diving center (against charge)</a:t>
            </a:r>
          </a:p>
          <a:p>
            <a:pPr marR="3387">
              <a:lnSpc>
                <a:spcPct val="120000"/>
              </a:lnSpc>
              <a:spcBef>
                <a:spcPts val="67"/>
              </a:spcBef>
              <a:tabLst>
                <a:tab pos="3543054" algn="l"/>
              </a:tabLst>
            </a:pPr>
            <a:endParaRPr lang="en-US" sz="21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  <a:p>
            <a:pPr marR="3387" indent="-304815">
              <a:lnSpc>
                <a:spcPct val="120000"/>
              </a:lnSpc>
              <a:spcBef>
                <a:spcPts val="67"/>
              </a:spcBef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9" name="Rectangle 8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120977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94" y="1"/>
            <a:ext cx="12191999" cy="6857999"/>
            <a:chOff x="0" y="1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08333" y="1550354"/>
              <a:ext cx="13419455" cy="7186295"/>
            </a:xfrm>
            <a:custGeom>
              <a:avLst/>
              <a:gdLst/>
              <a:ahLst/>
              <a:cxnLst/>
              <a:rect l="l" t="t" r="r" b="b"/>
              <a:pathLst>
                <a:path w="13419455" h="7186295">
                  <a:moveTo>
                    <a:pt x="0" y="0"/>
                  </a:moveTo>
                  <a:lnTo>
                    <a:pt x="13419409" y="0"/>
                  </a:lnTo>
                  <a:lnTo>
                    <a:pt x="13419409" y="7186240"/>
                  </a:lnTo>
                  <a:lnTo>
                    <a:pt x="0" y="7186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40000" y="3013865"/>
            <a:ext cx="7112000" cy="830270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 algn="ctr">
              <a:lnSpc>
                <a:spcPct val="100000"/>
              </a:lnSpc>
              <a:spcBef>
                <a:spcPts val="73"/>
              </a:spcBef>
            </a:pPr>
            <a:r>
              <a:rPr sz="5334" cap="all" dirty="0">
                <a:solidFill>
                  <a:srgbClr val="FFFFFF"/>
                </a:solidFill>
                <a:latin typeface="Planc Medium" pitchFamily="2" charset="0"/>
                <a:ea typeface="Planc Medium" pitchFamily="2" charset="0"/>
              </a:rPr>
              <a:t>Meeting</a:t>
            </a:r>
            <a:r>
              <a:rPr sz="5334" cap="all" spc="-107" dirty="0">
                <a:solidFill>
                  <a:srgbClr val="FFFFFF"/>
                </a:solidFill>
                <a:latin typeface="Planc Medium" pitchFamily="2" charset="0"/>
                <a:ea typeface="Planc Medium" pitchFamily="2" charset="0"/>
              </a:rPr>
              <a:t> </a:t>
            </a:r>
            <a:r>
              <a:rPr lang="en-US" sz="5334" cap="all" spc="-7" dirty="0">
                <a:solidFill>
                  <a:srgbClr val="FFFFFF"/>
                </a:solidFill>
                <a:latin typeface="Planc Medium" pitchFamily="2" charset="0"/>
                <a:ea typeface="Planc Medium" pitchFamily="2" charset="0"/>
              </a:rPr>
              <a:t>R</a:t>
            </a:r>
            <a:r>
              <a:rPr sz="5334" cap="all" spc="-7" dirty="0">
                <a:solidFill>
                  <a:srgbClr val="FFFFFF"/>
                </a:solidFill>
                <a:latin typeface="Planc Medium" pitchFamily="2" charset="0"/>
                <a:ea typeface="Planc Medium" pitchFamily="2" charset="0"/>
              </a:rPr>
              <a:t>ooms</a:t>
            </a:r>
            <a:endParaRPr sz="5334" cap="all" dirty="0">
              <a:latin typeface="Planc Medium" pitchFamily="2" charset="0"/>
              <a:ea typeface="Planc Medium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/>
          <a:stretch/>
        </p:blipFill>
        <p:spPr>
          <a:xfrm>
            <a:off x="6021977" y="104502"/>
            <a:ext cx="6165669" cy="67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5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AF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8226" y="482568"/>
            <a:ext cx="4858974" cy="736322"/>
          </a:xfrm>
          <a:prstGeom prst="rect">
            <a:avLst/>
          </a:prstGeom>
        </p:spPr>
        <p:txBody>
          <a:bodyPr vert="horz" wrap="square" lIns="0" tIns="17033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6"/>
              </a:spcBef>
              <a:tabLst>
                <a:tab pos="1850906" algn="l"/>
              </a:tabLst>
            </a:pPr>
            <a:r>
              <a:rPr lang="en-US" sz="3667" spc="-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Georgia"/>
              </a:rPr>
              <a:t>Meeting Rooms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3750" y="2362200"/>
            <a:ext cx="10280650" cy="3094929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304815" marR="3387" indent="-304815">
              <a:lnSpc>
                <a:spcPct val="140000"/>
              </a:lnSpc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Pyramisa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</a:t>
            </a:r>
            <a:r>
              <a:rPr lang="en-US" sz="2133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Sahl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</a:t>
            </a:r>
            <a:r>
              <a:rPr lang="en-US" sz="2133" dirty="0" err="1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Hasheesh</a:t>
            </a: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Convention Center is the biggest conference facility in the entire Red Sea area and is a top choice for any kind of meetings, conferences, seminars &amp; weddings.</a:t>
            </a:r>
          </a:p>
          <a:p>
            <a:pPr marL="8467" marR="3387" indent="-304815">
              <a:lnSpc>
                <a:spcPct val="140000"/>
              </a:lnSpc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Having 7 spacious conference rooms that can accommodate up to 1000 persons. </a:t>
            </a:r>
          </a:p>
          <a:p>
            <a:pPr marL="8467" marR="3387" indent="-304815">
              <a:lnSpc>
                <a:spcPct val="140000"/>
              </a:lnSpc>
              <a:buFont typeface="Arial" panose="020B0604020202020204" pitchFamily="34" charset="0"/>
              <a:buChar char="•"/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All meeting rooms are fully equipped with the latest meeting </a:t>
            </a:r>
          </a:p>
          <a:p>
            <a:pPr marR="3387">
              <a:lnSpc>
                <a:spcPct val="140000"/>
              </a:lnSpc>
              <a:tabLst>
                <a:tab pos="3543054" algn="l"/>
              </a:tabLst>
            </a:pPr>
            <a:r>
              <a:rPr lang="en-US" sz="2133" dirty="0">
                <a:solidFill>
                  <a:srgbClr val="16132B"/>
                </a:solidFill>
                <a:latin typeface="Planc" pitchFamily="2" charset="0"/>
                <a:ea typeface="Planc" pitchFamily="2" charset="0"/>
                <a:cs typeface="Times New Roman"/>
              </a:rPr>
              <a:t>     equipment’s.</a:t>
            </a:r>
          </a:p>
          <a:p>
            <a:pPr marL="8467" indent="-304815"/>
            <a:endParaRPr sz="2133" dirty="0">
              <a:solidFill>
                <a:srgbClr val="16132B"/>
              </a:solidFill>
              <a:latin typeface="Planc" pitchFamily="2" charset="0"/>
              <a:ea typeface="Planc" pitchFamily="2" charset="0"/>
              <a:cs typeface="Times New Roman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711201" y="1331339"/>
            <a:ext cx="7670799" cy="57372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6"/>
              </a:spcBef>
              <a:tabLst>
                <a:tab pos="1850906" algn="l"/>
              </a:tabLst>
            </a:pPr>
            <a:r>
              <a:rPr sz="3667" spc="-7" dirty="0">
                <a:solidFill>
                  <a:srgbClr val="8A6E33"/>
                </a:solidFill>
                <a:latin typeface="Planc Medium" pitchFamily="2" charset="0"/>
                <a:ea typeface="Planc Medium" pitchFamily="2" charset="0"/>
                <a:cs typeface="Georgia"/>
              </a:rPr>
              <a:t>Convention Centre &amp; Banquets Hall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10" name="Rectangle 9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941019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C8B097-E8F2-436E-8703-159ED54EAA01}"/>
              </a:ext>
            </a:extLst>
          </p:cNvPr>
          <p:cNvSpPr txBox="1"/>
          <p:nvPr/>
        </p:nvSpPr>
        <p:spPr>
          <a:xfrm>
            <a:off x="3048000" y="16109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620" algn="ctr">
              <a:spcBef>
                <a:spcPts val="73"/>
              </a:spcBef>
            </a:pPr>
            <a:r>
              <a:rPr lang="en-US" sz="4000" spc="60" dirty="0">
                <a:latin typeface="Planc Medium" pitchFamily="2" charset="0"/>
                <a:ea typeface="Planc Medium" pitchFamily="2" charset="0"/>
                <a:cs typeface="Palatino Linotype"/>
              </a:rPr>
              <a:t>Meeting Rooms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C7B923-5F38-0B97-68B8-D22C63E4432B}"/>
              </a:ext>
            </a:extLst>
          </p:cNvPr>
          <p:cNvGraphicFramePr>
            <a:graphicFrameLocks noGrp="1"/>
          </p:cNvGraphicFramePr>
          <p:nvPr/>
        </p:nvGraphicFramePr>
        <p:xfrm>
          <a:off x="749300" y="939800"/>
          <a:ext cx="10693400" cy="538479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88155">
                  <a:extLst>
                    <a:ext uri="{9D8B030D-6E8A-4147-A177-3AD203B41FA5}">
                      <a16:colId xmlns:a16="http://schemas.microsoft.com/office/drawing/2014/main" val="4024173719"/>
                    </a:ext>
                  </a:extLst>
                </a:gridCol>
                <a:gridCol w="1188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27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8756"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  Name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Size (sq.)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  Length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8A6E33"/>
                          </a:solidFill>
                        </a:rPr>
                        <a:t>  </a:t>
                      </a:r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Width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  Theater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  Classroom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  Banquet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“U” Shape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  Reception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16305"/>
                  </a:ext>
                </a:extLst>
              </a:tr>
              <a:tr h="685149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Grand Hall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834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34.75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24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600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500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200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1000 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468825682"/>
                  </a:ext>
                </a:extLst>
              </a:tr>
              <a:tr h="685149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Topaz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144.90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15.75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9.2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140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80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110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80 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149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Coral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43.88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149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Emerald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43.88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149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Pearl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43.88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149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Turquoise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43.88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149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Diamond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106.31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15.75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6.75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120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90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50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60 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-25400"/>
            <a:ext cx="12192000" cy="6857999"/>
            <a:chOff x="0" y="1"/>
            <a:chExt cx="18288000" cy="10286999"/>
          </a:xfrm>
        </p:grpSpPr>
        <p:sp>
          <p:nvSpPr>
            <p:cNvPr id="7" name="Rectangle 6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158689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CDC8A6-BDBD-8B46-1CE1-30A6FEFFED05}"/>
              </a:ext>
            </a:extLst>
          </p:cNvPr>
          <p:cNvSpPr txBox="1"/>
          <p:nvPr/>
        </p:nvSpPr>
        <p:spPr>
          <a:xfrm>
            <a:off x="3429000" y="2885262"/>
            <a:ext cx="53340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5620" algn="ctr">
              <a:spcBef>
                <a:spcPts val="73"/>
              </a:spcBef>
            </a:pPr>
            <a:r>
              <a:rPr lang="en-US" sz="6667" spc="60" dirty="0">
                <a:latin typeface="Planc Medium" pitchFamily="2" charset="0"/>
                <a:ea typeface="Planc Medium" pitchFamily="2" charset="0"/>
                <a:cs typeface="Palatino Linotype"/>
              </a:rPr>
              <a:t>THANK YOU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4" name="Rectangle 3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46" y="236272"/>
            <a:ext cx="7397223" cy="64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8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C7B923-5F38-0B97-68B8-D22C63E4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662040"/>
              </p:ext>
            </p:extLst>
          </p:nvPr>
        </p:nvGraphicFramePr>
        <p:xfrm>
          <a:off x="503584" y="584200"/>
          <a:ext cx="11224590" cy="191663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540915">
                  <a:extLst>
                    <a:ext uri="{9D8B030D-6E8A-4147-A177-3AD203B41FA5}">
                      <a16:colId xmlns:a16="http://schemas.microsoft.com/office/drawing/2014/main" val="4024173719"/>
                    </a:ext>
                  </a:extLst>
                </a:gridCol>
                <a:gridCol w="1256806">
                  <a:extLst>
                    <a:ext uri="{9D8B030D-6E8A-4147-A177-3AD203B41FA5}">
                      <a16:colId xmlns:a16="http://schemas.microsoft.com/office/drawing/2014/main" val="2070746843"/>
                    </a:ext>
                  </a:extLst>
                </a:gridCol>
                <a:gridCol w="841607">
                  <a:extLst>
                    <a:ext uri="{9D8B030D-6E8A-4147-A177-3AD203B41FA5}">
                      <a16:colId xmlns:a16="http://schemas.microsoft.com/office/drawing/2014/main" val="4132639972"/>
                    </a:ext>
                  </a:extLst>
                </a:gridCol>
                <a:gridCol w="1386410">
                  <a:extLst>
                    <a:ext uri="{9D8B030D-6E8A-4147-A177-3AD203B41FA5}">
                      <a16:colId xmlns:a16="http://schemas.microsoft.com/office/drawing/2014/main" val="1658777219"/>
                    </a:ext>
                  </a:extLst>
                </a:gridCol>
                <a:gridCol w="959822">
                  <a:extLst>
                    <a:ext uri="{9D8B030D-6E8A-4147-A177-3AD203B41FA5}">
                      <a16:colId xmlns:a16="http://schemas.microsoft.com/office/drawing/2014/main" val="1496564979"/>
                    </a:ext>
                  </a:extLst>
                </a:gridCol>
                <a:gridCol w="5239030">
                  <a:extLst>
                    <a:ext uri="{9D8B030D-6E8A-4147-A177-3AD203B41FA5}">
                      <a16:colId xmlns:a16="http://schemas.microsoft.com/office/drawing/2014/main" val="4168785345"/>
                    </a:ext>
                  </a:extLst>
                </a:gridCol>
              </a:tblGrid>
              <a:tr h="462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</a:rPr>
                        <a:t>Room Type</a:t>
                      </a:r>
                      <a:endParaRPr lang="en-US" sz="1700" b="1" i="0" u="none" strike="noStrike" dirty="0">
                        <a:solidFill>
                          <a:srgbClr val="8A6E33"/>
                        </a:solidFill>
                        <a:effectLst/>
                        <a:latin typeface="Planc Medium" pitchFamily="2" charset="0"/>
                        <a:ea typeface="Planc Medium" pitchFamily="2" charset="0"/>
                      </a:endParaRP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View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No. Rooms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Size (m²)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Balcony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Description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16305"/>
                  </a:ext>
                </a:extLst>
              </a:tr>
              <a:tr h="1396448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The Panoramic Suite 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Sea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57 m²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lanc" pitchFamily="2" charset="0"/>
                        <a:ea typeface="Planc" pitchFamily="2" charset="0"/>
                      </a:endParaRP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Luxury suites spacious, and bright these richly-appointed 57 m², with stunning views of the iconic </a:t>
                      </a:r>
                      <a:r>
                        <a:rPr lang="en-US" sz="1600" u="none" strike="noStrike" dirty="0" err="1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Sahl</a:t>
                      </a: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 </a:t>
                      </a:r>
                      <a:r>
                        <a:rPr lang="en-US" sz="1600" u="none" strike="noStrike" dirty="0" err="1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Hasheesh</a:t>
                      </a: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 bay. The suite offers unmatched comfort and rich amenities.</a:t>
                      </a:r>
                    </a:p>
                  </a:txBody>
                  <a:tcPr marL="304800" marR="304800" marT="30480" marB="30480" anchor="ctr"/>
                </a:tc>
                <a:extLst>
                  <a:ext uri="{0D108BD9-81ED-4DB2-BD59-A6C34878D82A}">
                    <a16:rowId xmlns:a16="http://schemas.microsoft.com/office/drawing/2014/main" val="1468825682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4" name="Rectangle 3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6B4683-F18F-AADC-8126-63F6F8F32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10054"/>
              </p:ext>
            </p:extLst>
          </p:nvPr>
        </p:nvGraphicFramePr>
        <p:xfrm>
          <a:off x="503583" y="2751825"/>
          <a:ext cx="11224588" cy="3450309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550062">
                  <a:extLst>
                    <a:ext uri="{9D8B030D-6E8A-4147-A177-3AD203B41FA5}">
                      <a16:colId xmlns:a16="http://schemas.microsoft.com/office/drawing/2014/main" val="4248067198"/>
                    </a:ext>
                  </a:extLst>
                </a:gridCol>
                <a:gridCol w="1229360">
                  <a:extLst>
                    <a:ext uri="{9D8B030D-6E8A-4147-A177-3AD203B41FA5}">
                      <a16:colId xmlns:a16="http://schemas.microsoft.com/office/drawing/2014/main" val="784193928"/>
                    </a:ext>
                  </a:extLst>
                </a:gridCol>
                <a:gridCol w="845935">
                  <a:extLst>
                    <a:ext uri="{9D8B030D-6E8A-4147-A177-3AD203B41FA5}">
                      <a16:colId xmlns:a16="http://schemas.microsoft.com/office/drawing/2014/main" val="117963676"/>
                    </a:ext>
                  </a:extLst>
                </a:gridCol>
                <a:gridCol w="1376314">
                  <a:extLst>
                    <a:ext uri="{9D8B030D-6E8A-4147-A177-3AD203B41FA5}">
                      <a16:colId xmlns:a16="http://schemas.microsoft.com/office/drawing/2014/main" val="1844220405"/>
                    </a:ext>
                  </a:extLst>
                </a:gridCol>
                <a:gridCol w="989814">
                  <a:extLst>
                    <a:ext uri="{9D8B030D-6E8A-4147-A177-3AD203B41FA5}">
                      <a16:colId xmlns:a16="http://schemas.microsoft.com/office/drawing/2014/main" val="3519245810"/>
                    </a:ext>
                  </a:extLst>
                </a:gridCol>
                <a:gridCol w="5233103">
                  <a:extLst>
                    <a:ext uri="{9D8B030D-6E8A-4147-A177-3AD203B41FA5}">
                      <a16:colId xmlns:a16="http://schemas.microsoft.com/office/drawing/2014/main" val="56778892"/>
                    </a:ext>
                  </a:extLst>
                </a:gridCol>
              </a:tblGrid>
              <a:tr h="325943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Room Type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View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No. Rooms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Size (m²)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Balcony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Description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86568"/>
                  </a:ext>
                </a:extLst>
              </a:tr>
              <a:tr h="1365042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Penthouse Suite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Pool &amp; Sea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12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72 m² + 25 m² Balcony</a:t>
                      </a:r>
                    </a:p>
                  </a:txBody>
                  <a:tcPr marL="304800" marR="304800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Luxurious family suites with 2 bedrooms, in 2 different levels, 97 m² featuring unmatched amenities, living room with a dining area and large bathroom. </a:t>
                      </a:r>
                      <a:b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</a:b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Huge terrace where our guests can enjoy a direct panoramic view of the Red Sea, swimming pools, and  greenery landscape.</a:t>
                      </a:r>
                    </a:p>
                  </a:txBody>
                  <a:tcPr marL="304800" marR="304800" marT="2023" marB="0" anchor="ctr"/>
                </a:tc>
                <a:extLst>
                  <a:ext uri="{0D108BD9-81ED-4DB2-BD59-A6C34878D82A}">
                    <a16:rowId xmlns:a16="http://schemas.microsoft.com/office/drawing/2014/main" val="3584262898"/>
                  </a:ext>
                </a:extLst>
              </a:tr>
              <a:tr h="268194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Deluxe SV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Sea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63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44 m² 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</a:endParaRPr>
                    </a:p>
                  </a:txBody>
                  <a:tcPr marL="2023" marR="2023" marT="2023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Enjoy our elegant 44 m² guest rooms, designed </a:t>
                      </a:r>
                      <a:r>
                        <a:rPr lang="en-GB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+mn-ea"/>
                          <a:cs typeface="+mn-cs"/>
                        </a:rPr>
                        <a:t>and equipped with all the necessities to make your stay comfortable,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 tailored to the needs of leisure and business travelers alike, offering different views to 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 tailor-made holiday experience.</a:t>
                      </a: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304800" marR="304800" marT="2023" marB="0" anchor="ctr"/>
                </a:tc>
                <a:extLst>
                  <a:ext uri="{0D108BD9-81ED-4DB2-BD59-A6C34878D82A}">
                    <a16:rowId xmlns:a16="http://schemas.microsoft.com/office/drawing/2014/main" val="1405088519"/>
                  </a:ext>
                </a:extLst>
              </a:tr>
              <a:tr h="31074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Deluxe PV &amp; Side SV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Pool &amp;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Side </a:t>
                      </a: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Sea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99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44 m² 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</a:endParaRPr>
                    </a:p>
                  </a:txBody>
                  <a:tcPr marL="2023" marR="2023" marT="202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169583"/>
                  </a:ext>
                </a:extLst>
              </a:tr>
              <a:tr h="350728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Deluxe GV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Garden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30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44 m² 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</a:endParaRPr>
                    </a:p>
                  </a:txBody>
                  <a:tcPr marL="2023" marR="2023" marT="2023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dirty="0">
                        <a:solidFill>
                          <a:srgbClr val="FF0000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304800" marR="304800" marT="2023" marB="0" anchor="ctr"/>
                </a:tc>
                <a:extLst>
                  <a:ext uri="{0D108BD9-81ED-4DB2-BD59-A6C34878D82A}">
                    <a16:rowId xmlns:a16="http://schemas.microsoft.com/office/drawing/2014/main" val="3334039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90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1E8809-67DF-4549-82C3-6D8FDB4B0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974120"/>
              </p:ext>
            </p:extLst>
          </p:nvPr>
        </p:nvGraphicFramePr>
        <p:xfrm>
          <a:off x="526329" y="441775"/>
          <a:ext cx="11323164" cy="577244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486869">
                  <a:extLst>
                    <a:ext uri="{9D8B030D-6E8A-4147-A177-3AD203B41FA5}">
                      <a16:colId xmlns:a16="http://schemas.microsoft.com/office/drawing/2014/main" val="4248067198"/>
                    </a:ext>
                  </a:extLst>
                </a:gridCol>
                <a:gridCol w="1179241">
                  <a:extLst>
                    <a:ext uri="{9D8B030D-6E8A-4147-A177-3AD203B41FA5}">
                      <a16:colId xmlns:a16="http://schemas.microsoft.com/office/drawing/2014/main" val="784193928"/>
                    </a:ext>
                  </a:extLst>
                </a:gridCol>
                <a:gridCol w="820341">
                  <a:extLst>
                    <a:ext uri="{9D8B030D-6E8A-4147-A177-3AD203B41FA5}">
                      <a16:colId xmlns:a16="http://schemas.microsoft.com/office/drawing/2014/main" val="117963676"/>
                    </a:ext>
                  </a:extLst>
                </a:gridCol>
                <a:gridCol w="1384326">
                  <a:extLst>
                    <a:ext uri="{9D8B030D-6E8A-4147-A177-3AD203B41FA5}">
                      <a16:colId xmlns:a16="http://schemas.microsoft.com/office/drawing/2014/main" val="1844220405"/>
                    </a:ext>
                  </a:extLst>
                </a:gridCol>
                <a:gridCol w="922884">
                  <a:extLst>
                    <a:ext uri="{9D8B030D-6E8A-4147-A177-3AD203B41FA5}">
                      <a16:colId xmlns:a16="http://schemas.microsoft.com/office/drawing/2014/main" val="3519245810"/>
                    </a:ext>
                  </a:extLst>
                </a:gridCol>
                <a:gridCol w="5529503">
                  <a:extLst>
                    <a:ext uri="{9D8B030D-6E8A-4147-A177-3AD203B41FA5}">
                      <a16:colId xmlns:a16="http://schemas.microsoft.com/office/drawing/2014/main" val="56778892"/>
                    </a:ext>
                  </a:extLst>
                </a:gridCol>
              </a:tblGrid>
              <a:tr h="890961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Room Type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View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No. Rooms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Size (m²)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Balcony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Description</a:t>
                      </a: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86568"/>
                  </a:ext>
                </a:extLst>
              </a:tr>
              <a:tr h="2902202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Deluxe Swim-up Rooms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Pool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16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44</a:t>
                      </a:r>
                      <a:r>
                        <a:rPr lang="pl-PL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 m² </a:t>
                      </a:r>
                    </a:p>
                  </a:txBody>
                  <a:tcPr marL="304800" marR="304800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x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Enjoy our elegant 44 m² guest rooms, designed in warm tones and tailored to the needs of private and business travelers, impress with a wonderful views	</a:t>
                      </a:r>
                    </a:p>
                  </a:txBody>
                  <a:tcPr marL="304800" marR="304800" marT="2023" marB="0" anchor="ctr"/>
                </a:tc>
                <a:extLst>
                  <a:ext uri="{0D108BD9-81ED-4DB2-BD59-A6C34878D82A}">
                    <a16:rowId xmlns:a16="http://schemas.microsoft.com/office/drawing/2014/main" val="3584262898"/>
                  </a:ext>
                </a:extLst>
              </a:tr>
              <a:tr h="9896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Superior Rooms </a:t>
                      </a:r>
                    </a:p>
                    <a:p>
                      <a:pPr marL="0" algn="ctr" fontAlgn="ctr"/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Sea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26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m² 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marL="2023" marR="2023" marT="2023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Enjoy our elegant 40 m² guest rooms, designed in warm tones and tailored to the needs of private and business travelers, impress with a wonderful views	</a:t>
                      </a:r>
                    </a:p>
                  </a:txBody>
                  <a:tcPr marL="304800" marR="304800" marT="2023" marB="0" anchor="ctr"/>
                </a:tc>
                <a:extLst>
                  <a:ext uri="{0D108BD9-81ED-4DB2-BD59-A6C34878D82A}">
                    <a16:rowId xmlns:a16="http://schemas.microsoft.com/office/drawing/2014/main" val="2052012950"/>
                  </a:ext>
                </a:extLst>
              </a:tr>
              <a:tr h="9896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Superior Rooms </a:t>
                      </a:r>
                    </a:p>
                    <a:p>
                      <a:pPr marL="0" algn="ctr" fontAlgn="ctr"/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Garden or Pool View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47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40 m² </a:t>
                      </a:r>
                    </a:p>
                  </a:txBody>
                  <a:tcPr marL="2023" marR="2023" marT="2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Planc" pitchFamily="2" charset="0"/>
                          <a:ea typeface="Planc" pitchFamily="2" charset="0"/>
                        </a:rPr>
                        <a:t>√</a:t>
                      </a:r>
                    </a:p>
                  </a:txBody>
                  <a:tcPr marL="2023" marR="2023" marT="2023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304800" marR="304800" marT="2023" marB="0" anchor="ctr"/>
                </a:tc>
                <a:extLst>
                  <a:ext uri="{0D108BD9-81ED-4DB2-BD59-A6C34878D82A}">
                    <a16:rowId xmlns:a16="http://schemas.microsoft.com/office/drawing/2014/main" val="463833617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4" name="Rectangle 3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86870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477D3-A055-4CA6-B73D-A6519855E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3D07EEAC-2DB1-47E1-9916-A29D0E9713D2}"/>
              </a:ext>
            </a:extLst>
          </p:cNvPr>
          <p:cNvSpPr txBox="1"/>
          <p:nvPr/>
        </p:nvSpPr>
        <p:spPr>
          <a:xfrm>
            <a:off x="1955800" y="3017563"/>
            <a:ext cx="8280400" cy="823003"/>
          </a:xfrm>
          <a:prstGeom prst="rect">
            <a:avLst/>
          </a:prstGeom>
          <a:solidFill>
            <a:srgbClr val="FFFFF5">
              <a:alpha val="48629"/>
            </a:srgbClr>
          </a:solidFill>
        </p:spPr>
        <p:txBody>
          <a:bodyPr vert="horz" wrap="square" lIns="0" tIns="2117" rIns="0" bIns="0" rtlCol="0">
            <a:spAutoFit/>
          </a:bodyPr>
          <a:lstStyle/>
          <a:p>
            <a:pPr marL="249779" algn="ctr"/>
            <a:r>
              <a:rPr lang="en-US" sz="5334" cap="all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</a:rPr>
              <a:t>Room amenities</a:t>
            </a:r>
            <a:r>
              <a:rPr lang="en-US" sz="5334" cap="all" spc="337" dirty="0">
                <a:solidFill>
                  <a:srgbClr val="16132B"/>
                </a:solidFill>
                <a:latin typeface="Planc Medium" pitchFamily="2" charset="0"/>
                <a:ea typeface="Planc Medium" pitchFamily="2" charset="0"/>
                <a:cs typeface="Trebuchet MS"/>
              </a:rPr>
              <a:t> </a:t>
            </a:r>
            <a:endParaRPr lang="en-US" sz="5334" cap="all" dirty="0">
              <a:solidFill>
                <a:srgbClr val="16132B"/>
              </a:solidFill>
              <a:latin typeface="Planc Medium" pitchFamily="2" charset="0"/>
              <a:ea typeface="Planc Medium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2436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192000" cy="6857999"/>
            <a:chOff x="0" y="1"/>
            <a:chExt cx="18288000" cy="10286999"/>
          </a:xfrm>
        </p:grpSpPr>
        <p:sp>
          <p:nvSpPr>
            <p:cNvPr id="4" name="Rectangle 3"/>
            <p:cNvSpPr/>
            <p:nvPr/>
          </p:nvSpPr>
          <p:spPr>
            <a:xfrm>
              <a:off x="0" y="9944100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001186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0" y="269851"/>
              <a:ext cx="18288000" cy="67761"/>
            </a:xfrm>
            <a:prstGeom prst="rect">
              <a:avLst/>
            </a:prstGeom>
            <a:solidFill>
              <a:srgbClr val="8A6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0" y="1"/>
              <a:ext cx="18288000" cy="275139"/>
            </a:xfrm>
            <a:prstGeom prst="rect">
              <a:avLst/>
            </a:prstGeom>
            <a:solidFill>
              <a:srgbClr val="161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C7B923-5F38-0B97-68B8-D22C63E4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713342"/>
              </p:ext>
            </p:extLst>
          </p:nvPr>
        </p:nvGraphicFramePr>
        <p:xfrm>
          <a:off x="365760" y="584200"/>
          <a:ext cx="11493303" cy="590571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954446">
                  <a:extLst>
                    <a:ext uri="{9D8B030D-6E8A-4147-A177-3AD203B41FA5}">
                      <a16:colId xmlns:a16="http://schemas.microsoft.com/office/drawing/2014/main" val="4024173719"/>
                    </a:ext>
                  </a:extLst>
                </a:gridCol>
                <a:gridCol w="1672460">
                  <a:extLst>
                    <a:ext uri="{9D8B030D-6E8A-4147-A177-3AD203B41FA5}">
                      <a16:colId xmlns:a16="http://schemas.microsoft.com/office/drawing/2014/main" val="3419701047"/>
                    </a:ext>
                  </a:extLst>
                </a:gridCol>
                <a:gridCol w="1672460">
                  <a:extLst>
                    <a:ext uri="{9D8B030D-6E8A-4147-A177-3AD203B41FA5}">
                      <a16:colId xmlns:a16="http://schemas.microsoft.com/office/drawing/2014/main" val="4132639972"/>
                    </a:ext>
                  </a:extLst>
                </a:gridCol>
                <a:gridCol w="1633565">
                  <a:extLst>
                    <a:ext uri="{9D8B030D-6E8A-4147-A177-3AD203B41FA5}">
                      <a16:colId xmlns:a16="http://schemas.microsoft.com/office/drawing/2014/main" val="948286485"/>
                    </a:ext>
                  </a:extLst>
                </a:gridCol>
                <a:gridCol w="1633565">
                  <a:extLst>
                    <a:ext uri="{9D8B030D-6E8A-4147-A177-3AD203B41FA5}">
                      <a16:colId xmlns:a16="http://schemas.microsoft.com/office/drawing/2014/main" val="1658777219"/>
                    </a:ext>
                  </a:extLst>
                </a:gridCol>
                <a:gridCol w="1272685">
                  <a:extLst>
                    <a:ext uri="{9D8B030D-6E8A-4147-A177-3AD203B41FA5}">
                      <a16:colId xmlns:a16="http://schemas.microsoft.com/office/drawing/2014/main" val="1496564979"/>
                    </a:ext>
                  </a:extLst>
                </a:gridCol>
                <a:gridCol w="1654122">
                  <a:extLst>
                    <a:ext uri="{9D8B030D-6E8A-4147-A177-3AD203B41FA5}">
                      <a16:colId xmlns:a16="http://schemas.microsoft.com/office/drawing/2014/main" val="4168785345"/>
                    </a:ext>
                  </a:extLst>
                </a:gridCol>
              </a:tblGrid>
              <a:tr h="281330"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8A6E33"/>
                        </a:solidFill>
                        <a:effectLst/>
                        <a:latin typeface="Planc Medium" pitchFamily="2" charset="0"/>
                        <a:ea typeface="Planc Medium" pitchFamily="2" charset="0"/>
                      </a:endParaRPr>
                    </a:p>
                  </a:txBody>
                  <a:tcPr marL="2023" marR="2023" marT="2023" marB="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Superior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Deluxe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Deluxe Swim-up Room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Family Suite 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The V  Panoramic Suite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700" b="1" u="none" strike="noStrike" dirty="0">
                          <a:solidFill>
                            <a:srgbClr val="8A6E33"/>
                          </a:solidFill>
                          <a:effectLst/>
                          <a:latin typeface="Planc Medium" pitchFamily="2" charset="0"/>
                          <a:ea typeface="Planc Medium" pitchFamily="2" charset="0"/>
                          <a:cs typeface="+mn-cs"/>
                        </a:rPr>
                        <a:t>Penthouse</a:t>
                      </a:r>
                    </a:p>
                  </a:txBody>
                  <a:tcPr marL="60960" marR="60960" marT="30480" marB="30480" anchor="ctr">
                    <a:solidFill>
                      <a:srgbClr val="1613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16305"/>
                  </a:ext>
                </a:extLst>
              </a:tr>
              <a:tr h="723931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King Bed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King or Two Twin Beds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King or Two Twin Beds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King or Two Twin Beds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468825682"/>
                  </a:ext>
                </a:extLst>
              </a:tr>
              <a:tr h="723931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Make-Up mirror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931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Bath shower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931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Hairdryer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931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Premium bathroom amenities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 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3931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High-Speed wireless internet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lanc" pitchFamily="2" charset="0"/>
                        <a:ea typeface="Planc" pitchFamily="2" charset="0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3931"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LED TV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u="none" strike="noStrike" dirty="0">
                          <a:solidFill>
                            <a:schemeClr val="dk1"/>
                          </a:solidFill>
                          <a:effectLst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lanc" pitchFamily="2" charset="0"/>
                          <a:ea typeface="Planc" pitchFamily="2" charset="0"/>
                          <a:cs typeface="+mn-cs"/>
                        </a:rPr>
                        <a:t>√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019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2388</Words>
  <Application>Microsoft Office PowerPoint</Application>
  <PresentationFormat>Widescreen</PresentationFormat>
  <Paragraphs>542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Calibri</vt:lpstr>
      <vt:lpstr>Calibri Light</vt:lpstr>
      <vt:lpstr>Courier New</vt:lpstr>
      <vt:lpstr>Palnc</vt:lpstr>
      <vt:lpstr>Planc</vt:lpstr>
      <vt:lpstr>Planc Medium</vt:lpstr>
      <vt:lpstr>Planc SemiBold</vt:lpstr>
      <vt:lpstr>Symbol</vt:lpstr>
      <vt:lpstr>Office Theme</vt:lpstr>
      <vt:lpstr>Luxury speaking for itself</vt:lpstr>
      <vt:lpstr>PowerPoint Presentation</vt:lpstr>
      <vt:lpstr>Location</vt:lpstr>
      <vt:lpstr>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Panoramic Suite</vt:lpstr>
      <vt:lpstr>PowerPoint Presentation</vt:lpstr>
      <vt:lpstr>Deluxe Swim-up Room</vt:lpstr>
      <vt:lpstr>Deluxe Room</vt:lpstr>
      <vt:lpstr>Deluxe Room</vt:lpstr>
      <vt:lpstr>Deluxe Room</vt:lpstr>
      <vt:lpstr>Superior Room</vt:lpstr>
      <vt:lpstr>FOOD &amp; BEVERAGE SERVICES</vt:lpstr>
      <vt:lpstr>The V’s Food &amp; Beverage Outlets</vt:lpstr>
      <vt:lpstr>Seven Senses Main Restaurant</vt:lpstr>
      <vt:lpstr>Pican᷉a - Brazilian Restaurant and Beach 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U-cook</vt:lpstr>
      <vt:lpstr>Flambé Trolley</vt:lpstr>
      <vt:lpstr>PowerPoint Presentation</vt:lpstr>
      <vt:lpstr>PowerPoint Presentation</vt:lpstr>
      <vt:lpstr>Six Continents Main Restaurant</vt:lpstr>
      <vt:lpstr>Wellness</vt:lpstr>
      <vt:lpstr>SPA</vt:lpstr>
      <vt:lpstr>PowerPoint Presentation</vt:lpstr>
      <vt:lpstr>PowerPoint Presentation</vt:lpstr>
      <vt:lpstr>GYM</vt:lpstr>
      <vt:lpstr>PowerPoint Presentation</vt:lpstr>
      <vt:lpstr>PowerPoint Presentation</vt:lpstr>
      <vt:lpstr>PowerPoint Presentation</vt:lpstr>
      <vt:lpstr>Services provided within the premium all inclusive concept</vt:lpstr>
      <vt:lpstr>Other Services</vt:lpstr>
      <vt:lpstr>PowerPoint Presentation</vt:lpstr>
      <vt:lpstr>Entertainment</vt:lpstr>
      <vt:lpstr>Entertainment</vt:lpstr>
      <vt:lpstr>Meeting Rooms</vt:lpstr>
      <vt:lpstr>Meeting Rooms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Luxury speaking for itself</dc:title>
  <dc:creator>hossam</dc:creator>
  <cp:lastModifiedBy>Amr Elshaer</cp:lastModifiedBy>
  <cp:revision>51</cp:revision>
  <dcterms:created xsi:type="dcterms:W3CDTF">2023-05-09T08:56:57Z</dcterms:created>
  <dcterms:modified xsi:type="dcterms:W3CDTF">2023-09-22T13:22:37Z</dcterms:modified>
</cp:coreProperties>
</file>